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8" r:id="rId2"/>
    <p:sldId id="279" r:id="rId3"/>
    <p:sldId id="306" r:id="rId4"/>
    <p:sldId id="330" r:id="rId5"/>
    <p:sldId id="307" r:id="rId6"/>
    <p:sldId id="295" r:id="rId7"/>
    <p:sldId id="290" r:id="rId8"/>
    <p:sldId id="293" r:id="rId9"/>
    <p:sldId id="289" r:id="rId10"/>
    <p:sldId id="335" r:id="rId11"/>
    <p:sldId id="287" r:id="rId12"/>
    <p:sldId id="297" r:id="rId13"/>
    <p:sldId id="286" r:id="rId14"/>
    <p:sldId id="308" r:id="rId15"/>
    <p:sldId id="277" r:id="rId16"/>
    <p:sldId id="324" r:id="rId17"/>
    <p:sldId id="325" r:id="rId18"/>
    <p:sldId id="267" r:id="rId19"/>
  </p:sldIdLst>
  <p:sldSz cx="9144000" cy="6858000" type="screen4x3"/>
  <p:notesSz cx="666273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91" autoAdjust="0"/>
    <p:restoredTop sz="94718" autoAdjust="0"/>
  </p:normalViewPr>
  <p:slideViewPr>
    <p:cSldViewPr>
      <p:cViewPr>
        <p:scale>
          <a:sx n="114" d="100"/>
          <a:sy n="114" d="100"/>
        </p:scale>
        <p:origin x="-1320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8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398A05-F47F-4AC2-8963-A543DF297C02}" type="datetimeFigureOut">
              <a:rPr lang="da-DK" smtClean="0"/>
              <a:t>05-02-2019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672F8-F759-4B91-B098-4B94DE0E7F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5650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737C1-B3E0-4FB5-94CF-BEAA464FE478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BAC6C-93FB-4E20-B85F-FA63B0C32D6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456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BAC6C-93FB-4E20-B85F-FA63B0C32D6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  <a:endParaRPr lang="en-US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EC91-E68B-43C8-A8C3-6DF3B532C1CB}" type="datetime2">
              <a:rPr lang="da-DK" smtClean="0"/>
              <a:t>5. februar 2019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HEnt 1 - intro, Innovatismer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354DC-EBD0-4477-A839-723A94722805}" type="datetime2">
              <a:rPr lang="da-DK" smtClean="0"/>
              <a:t>5. februar 2019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HEnt 1 - intro, Innovatismer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D588-9AB2-462E-B034-AB287B42537C}" type="datetime2">
              <a:rPr lang="da-DK" smtClean="0"/>
              <a:t>5. februar 2019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HEnt 1 - intro, Innovatismer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453C7-6D45-4CB1-B377-1001E730C7E2}" type="datetime2">
              <a:rPr lang="da-DK" smtClean="0"/>
              <a:t>5. februar 2019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HEnt 1 - intro, Innovatismer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DF022-5392-489D-986C-AF10B6743053}" type="datetime2">
              <a:rPr lang="da-DK" smtClean="0"/>
              <a:t>5. februar 2019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HEnt 1 - intro, Innovatismer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8879E-F7F7-4AF9-8B3B-038F1054B276}" type="datetime2">
              <a:rPr lang="da-DK" smtClean="0"/>
              <a:t>5. februar 2019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HEnt 1 - intro, Innovatismer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7D54-506B-4795-885A-6F12D5D4A53E}" type="datetime2">
              <a:rPr lang="da-DK" smtClean="0"/>
              <a:t>5. februar 2019</a:t>
            </a:fld>
            <a:endParaRPr lang="en-US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HEnt 1 - intro, Innovatismer</a:t>
            </a:r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  <a:endParaRPr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92B74-6DFE-42AB-82F6-4C421925970E}" type="datetime2">
              <a:rPr lang="da-DK" smtClean="0"/>
              <a:t>5. februar 2019</a:t>
            </a:fld>
            <a:endParaRPr lang="en-US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HEnt 1 - intro, Innovatismer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06A63-F9F0-42FD-93FE-FE5D19B6F820}" type="datetime2">
              <a:rPr lang="da-DK" smtClean="0"/>
              <a:t>5. februar 2019</a:t>
            </a:fld>
            <a:endParaRPr lang="en-US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HEnt 1 - intro, Innovatismer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6067-7E06-4769-A65E-716A90B8E09A}" type="datetime2">
              <a:rPr lang="da-DK" smtClean="0"/>
              <a:t>5. februar 2019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HEnt 1 - intro, Innovatismer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  <a:endParaRPr lang="en-US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83EB9-68BC-4D0E-9733-B5927DA89033}" type="datetime2">
              <a:rPr lang="da-DK" smtClean="0"/>
              <a:t>5. februar 2019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HEnt 1 - intro, Innovatismer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 i masteren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AFD73-B5CF-46B6-8637-7D9FDB3E1F8B}" type="datetime2">
              <a:rPr lang="da-DK" smtClean="0"/>
              <a:t>5. februar 2019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HEnt 1 - intro, Innovatismer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4DCAA-02E8-4305-8D56-3AE84F4CF6D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pillon@hum.ku.d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epi@cphbusiness.d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entrepreneur.com/article/220418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ted.com/talks/steve_jobs_how_to_live_before_you_die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470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a-DK" dirty="0"/>
              <a:t>Humanistisk </a:t>
            </a:r>
            <a:r>
              <a:rPr lang="da-DK" dirty="0" err="1"/>
              <a:t>Entrepreneurship</a:t>
            </a:r>
            <a:r>
              <a:rPr lang="da-DK" dirty="0"/>
              <a:t> 1</a:t>
            </a:r>
            <a:br>
              <a:rPr lang="da-DK" dirty="0"/>
            </a:br>
            <a:r>
              <a:rPr lang="da-DK" dirty="0"/>
              <a:t>Intro</a:t>
            </a:r>
            <a:br>
              <a:rPr lang="da-DK" dirty="0"/>
            </a:br>
            <a:r>
              <a:rPr lang="da-DK" dirty="0" err="1"/>
              <a:t>Innovatismer</a:t>
            </a:r>
            <a:endParaRPr lang="en-US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908648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a-DK" dirty="0"/>
              <a:t>forår 2019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a-DK" dirty="0" err="1"/>
              <a:t>Ezio</a:t>
            </a:r>
            <a:r>
              <a:rPr lang="da-DK" dirty="0"/>
              <a:t> Pillon - KUA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691680" y="116632"/>
            <a:ext cx="7272808" cy="54334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2400" dirty="0"/>
              <a:t>§ 8. Kompetenceprofil for tilvalget </a:t>
            </a:r>
          </a:p>
          <a:p>
            <a:pPr marL="0" indent="0">
              <a:buNone/>
            </a:pPr>
            <a:r>
              <a:rPr lang="da-DK" sz="2400" dirty="0"/>
              <a:t>Gennem et målrettet arbejde med relevante terminologier, teoretiske modeller og praktiske værktøjer giver tilvalget de interkulturelle, </a:t>
            </a:r>
            <a:r>
              <a:rPr lang="da-DK" sz="2400" dirty="0" err="1"/>
              <a:t>entrepreneurielle</a:t>
            </a:r>
            <a:r>
              <a:rPr lang="da-DK" sz="2400" dirty="0"/>
              <a:t> og kommunikative kompetencer, der kan sætte den studerende i stand til at definere og bestride en aktiv rolle i erhvervslivet. Erhvervsmæssigt er tilvalgets modul </a:t>
            </a:r>
            <a:r>
              <a:rPr lang="da-DK" sz="2400" dirty="0">
                <a:solidFill>
                  <a:srgbClr val="FF0000"/>
                </a:solidFill>
              </a:rPr>
              <a:t>Interkulturel erhvervskommunikation rettet mod bl.a. arbejde i danske og internationale organisationer </a:t>
            </a:r>
            <a:r>
              <a:rPr lang="da-DK" sz="2400" dirty="0"/>
              <a:t>og virksomheder inden for internationalt samarbejde, modulet </a:t>
            </a:r>
            <a:r>
              <a:rPr lang="da-DK" sz="2400" dirty="0">
                <a:solidFill>
                  <a:srgbClr val="FF0000"/>
                </a:solidFill>
              </a:rPr>
              <a:t>Humanistisk entrepreneurship rettet mod bl.a. udvikling af innovative tiltag i organisationer og virksomheder og/eller planlægning af opstart af egen virksomhed</a:t>
            </a:r>
            <a:r>
              <a:rPr lang="da-DK" sz="2400" dirty="0"/>
              <a:t>, og modulet </a:t>
            </a:r>
            <a:r>
              <a:rPr lang="da-DK" sz="2400" dirty="0">
                <a:solidFill>
                  <a:srgbClr val="FF0000"/>
                </a:solidFill>
              </a:rPr>
              <a:t>Tværmedial kommunikation mod bl.a. arbejde i kommunikationsafdelinger af danske og internationale organisationer eller virksomheder samt konsulentarbejde som professionel kommunikator</a:t>
            </a:r>
            <a:r>
              <a:rPr lang="da-DK" sz="2400" dirty="0"/>
              <a:t>.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96AB-B108-4E6F-88BB-1EA52D69ABA2}" type="datetime2">
              <a:rPr lang="da-DK" smtClean="0"/>
              <a:t>5. februar 2019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HEnt 1 - intro, Innovatismer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Pladsholder til indhold 1">
            <a:extLst>
              <a:ext uri="{FF2B5EF4-FFF2-40B4-BE49-F238E27FC236}">
                <a16:creationId xmlns:a16="http://schemas.microsoft.com/office/drawing/2014/main" xmlns="" id="{F7375E16-F7E5-4EA7-88A7-C5C6E9FBC3E5}"/>
              </a:ext>
            </a:extLst>
          </p:cNvPr>
          <p:cNvSpPr txBox="1">
            <a:spLocks/>
          </p:cNvSpPr>
          <p:nvPr/>
        </p:nvSpPr>
        <p:spPr>
          <a:xfrm>
            <a:off x="35496" y="1556792"/>
            <a:ext cx="1584176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da-DK" sz="1600" dirty="0"/>
          </a:p>
          <a:p>
            <a:pPr marL="0" indent="0">
              <a:buFont typeface="Arial" pitchFamily="34" charset="0"/>
              <a:buNone/>
            </a:pPr>
            <a:r>
              <a:rPr lang="da-DK" sz="1600" dirty="0"/>
              <a:t>Forventnings-afklaring</a:t>
            </a:r>
          </a:p>
          <a:p>
            <a:pPr marL="0" indent="0">
              <a:buNone/>
            </a:pPr>
            <a:r>
              <a:rPr lang="da-DK" sz="1600" dirty="0"/>
              <a:t>Definitioner</a:t>
            </a:r>
          </a:p>
          <a:p>
            <a:pPr marL="0" indent="0">
              <a:buFont typeface="Arial" pitchFamily="34" charset="0"/>
              <a:buNone/>
            </a:pPr>
            <a:r>
              <a:rPr lang="da-DK" sz="1600" dirty="0"/>
              <a:t>Aspekter af </a:t>
            </a:r>
            <a:r>
              <a:rPr lang="da-DK" sz="1600" dirty="0" err="1"/>
              <a:t>HEnt</a:t>
            </a:r>
            <a:endParaRPr lang="da-DK" sz="1600" dirty="0"/>
          </a:p>
          <a:p>
            <a:pPr marL="0" indent="0">
              <a:buFont typeface="Arial" pitchFamily="34" charset="0"/>
              <a:buNone/>
            </a:pPr>
            <a:r>
              <a:rPr lang="da-DK" sz="1600" dirty="0">
                <a:solidFill>
                  <a:srgbClr val="FF0000"/>
                </a:solidFill>
              </a:rPr>
              <a:t>Studieordningen</a:t>
            </a:r>
          </a:p>
          <a:p>
            <a:pPr marL="0" indent="0">
              <a:buFont typeface="Arial" pitchFamily="34" charset="0"/>
              <a:buNone/>
            </a:pPr>
            <a:r>
              <a:rPr lang="da-DK" sz="1600" dirty="0"/>
              <a:t>Eksamen  </a:t>
            </a:r>
          </a:p>
          <a:p>
            <a:pPr marL="0" indent="0">
              <a:buFont typeface="Arial" pitchFamily="34" charset="0"/>
              <a:buNone/>
            </a:pPr>
            <a:r>
              <a:rPr lang="da-DK" sz="1600" dirty="0"/>
              <a:t>Forretnings-planen </a:t>
            </a:r>
            <a:r>
              <a:rPr lang="da-DK" sz="1600" dirty="0" err="1"/>
              <a:t>Innovatismer</a:t>
            </a:r>
            <a:endParaRPr lang="da-DK" sz="1600" dirty="0"/>
          </a:p>
          <a:p>
            <a:pPr marL="0" indent="0">
              <a:buFont typeface="Arial" pitchFamily="34" charset="0"/>
              <a:buNone/>
            </a:pPr>
            <a:r>
              <a:rPr lang="da-DK" sz="1600" dirty="0"/>
              <a:t>Gruppeopgave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35316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A2B86-EAE4-4B9C-B2F0-BC6B57966880}" type="datetime2">
              <a:rPr lang="da-DK" smtClean="0"/>
              <a:t>5. februar 2019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HEnt 1 - intro, Innovatismer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Rektangel 6"/>
          <p:cNvSpPr/>
          <p:nvPr/>
        </p:nvSpPr>
        <p:spPr>
          <a:xfrm>
            <a:off x="1691680" y="764704"/>
            <a:ext cx="72728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800" dirty="0"/>
              <a:t>Kompetencemål for modulet; Den studerende kan</a:t>
            </a:r>
          </a:p>
          <a:p>
            <a:r>
              <a:rPr lang="da-DK" sz="2800" dirty="0"/>
              <a:t>• forholde sig </a:t>
            </a:r>
            <a:r>
              <a:rPr lang="da-DK" sz="2800" dirty="0">
                <a:solidFill>
                  <a:srgbClr val="FF0000"/>
                </a:solidFill>
              </a:rPr>
              <a:t>analytisk og implementerende </a:t>
            </a:r>
            <a:r>
              <a:rPr lang="da-DK" sz="2800" dirty="0"/>
              <a:t>til innovation og </a:t>
            </a:r>
            <a:r>
              <a:rPr lang="da-DK" sz="2800" dirty="0" err="1"/>
              <a:t>iværksætteri</a:t>
            </a:r>
            <a:endParaRPr lang="da-DK" sz="2800" dirty="0"/>
          </a:p>
          <a:p>
            <a:r>
              <a:rPr lang="da-DK" sz="2800" dirty="0"/>
              <a:t>• foreslå og argumentere for </a:t>
            </a:r>
            <a:r>
              <a:rPr lang="da-DK" sz="2800" dirty="0">
                <a:solidFill>
                  <a:srgbClr val="FF0000"/>
                </a:solidFill>
              </a:rPr>
              <a:t>forretningsidéer og innovationsplaner</a:t>
            </a:r>
          </a:p>
          <a:p>
            <a:r>
              <a:rPr lang="da-DK" sz="2800" dirty="0"/>
              <a:t>• anvende teoretiske modeller, der beskriver forhold omkring </a:t>
            </a:r>
            <a:r>
              <a:rPr lang="da-DK" sz="2800" dirty="0">
                <a:solidFill>
                  <a:srgbClr val="FF0000"/>
                </a:solidFill>
              </a:rPr>
              <a:t>start og/eller fornyelse af virksomheder</a:t>
            </a:r>
            <a:r>
              <a:rPr lang="da-DK" sz="2800" dirty="0"/>
              <a:t> </a:t>
            </a:r>
          </a:p>
          <a:p>
            <a:r>
              <a:rPr lang="da-DK" sz="2800" dirty="0"/>
              <a:t>• bruge grundlæggende erhvervsterminologi </a:t>
            </a:r>
            <a:r>
              <a:rPr lang="da-DK" sz="2800" dirty="0">
                <a:solidFill>
                  <a:srgbClr val="FF0000"/>
                </a:solidFill>
              </a:rPr>
              <a:t>(fra  bl.a. innovation, entrepreneurship, marketing)</a:t>
            </a:r>
          </a:p>
          <a:p>
            <a:endParaRPr lang="da-DK" sz="2800" dirty="0"/>
          </a:p>
        </p:txBody>
      </p:sp>
      <p:sp>
        <p:nvSpPr>
          <p:cNvPr id="8" name="Pladsholder til indhold 1"/>
          <p:cNvSpPr txBox="1">
            <a:spLocks/>
          </p:cNvSpPr>
          <p:nvPr/>
        </p:nvSpPr>
        <p:spPr>
          <a:xfrm>
            <a:off x="35496" y="1556792"/>
            <a:ext cx="1584176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da-DK" sz="1600" dirty="0"/>
          </a:p>
          <a:p>
            <a:pPr marL="0" indent="0">
              <a:buFont typeface="Arial" pitchFamily="34" charset="0"/>
              <a:buNone/>
            </a:pPr>
            <a:r>
              <a:rPr lang="da-DK" sz="1600" dirty="0"/>
              <a:t>Forventnings-afklaring</a:t>
            </a:r>
          </a:p>
          <a:p>
            <a:pPr marL="0" indent="0">
              <a:buNone/>
            </a:pPr>
            <a:r>
              <a:rPr lang="da-DK" sz="1600" dirty="0"/>
              <a:t>Definitioner</a:t>
            </a:r>
          </a:p>
          <a:p>
            <a:pPr marL="0" indent="0">
              <a:buFont typeface="Arial" pitchFamily="34" charset="0"/>
              <a:buNone/>
            </a:pPr>
            <a:r>
              <a:rPr lang="da-DK" sz="1600" dirty="0"/>
              <a:t>Aspekter af </a:t>
            </a:r>
            <a:r>
              <a:rPr lang="da-DK" sz="1600" dirty="0" err="1"/>
              <a:t>HEnt</a:t>
            </a:r>
            <a:endParaRPr lang="da-DK" sz="1600" dirty="0"/>
          </a:p>
          <a:p>
            <a:pPr marL="0" indent="0">
              <a:buFont typeface="Arial" pitchFamily="34" charset="0"/>
              <a:buNone/>
            </a:pPr>
            <a:r>
              <a:rPr lang="da-DK" sz="1600" dirty="0">
                <a:solidFill>
                  <a:srgbClr val="FF0000"/>
                </a:solidFill>
              </a:rPr>
              <a:t>Studieordningen</a:t>
            </a:r>
          </a:p>
          <a:p>
            <a:pPr marL="0" indent="0">
              <a:buFont typeface="Arial" pitchFamily="34" charset="0"/>
              <a:buNone/>
            </a:pPr>
            <a:r>
              <a:rPr lang="da-DK" sz="1600" dirty="0"/>
              <a:t>Eksamen  </a:t>
            </a:r>
          </a:p>
          <a:p>
            <a:pPr marL="0" indent="0">
              <a:buFont typeface="Arial" pitchFamily="34" charset="0"/>
              <a:buNone/>
            </a:pPr>
            <a:r>
              <a:rPr lang="da-DK" sz="1600" dirty="0"/>
              <a:t>Forretnings-planen </a:t>
            </a:r>
            <a:r>
              <a:rPr lang="da-DK" sz="1600" dirty="0" err="1"/>
              <a:t>Innovatismer</a:t>
            </a:r>
            <a:endParaRPr lang="da-DK" sz="1600" dirty="0"/>
          </a:p>
          <a:p>
            <a:pPr marL="0" indent="0">
              <a:buFont typeface="Arial" pitchFamily="34" charset="0"/>
              <a:buNone/>
            </a:pPr>
            <a:r>
              <a:rPr lang="da-DK" sz="1600" dirty="0"/>
              <a:t>Gruppeopgave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9788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82C5-9D53-4EEB-83D6-F416E2D5E04A}" type="datetime2">
              <a:rPr lang="da-DK" smtClean="0"/>
              <a:t>5. februar 2019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HEnt 1 - intro, Innovatismer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Rektangel 6"/>
          <p:cNvSpPr/>
          <p:nvPr/>
        </p:nvSpPr>
        <p:spPr>
          <a:xfrm>
            <a:off x="1691680" y="404664"/>
            <a:ext cx="73448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 sz="2800" dirty="0"/>
          </a:p>
          <a:p>
            <a:r>
              <a:rPr lang="da-DK" sz="2800" dirty="0"/>
              <a:t>Faglige mål; Eksaminanden kan</a:t>
            </a:r>
          </a:p>
          <a:p>
            <a:r>
              <a:rPr lang="da-DK" sz="2800" dirty="0"/>
              <a:t>• </a:t>
            </a:r>
            <a:r>
              <a:rPr lang="da-DK" sz="2800" dirty="0">
                <a:solidFill>
                  <a:srgbClr val="FF0000"/>
                </a:solidFill>
              </a:rPr>
              <a:t>analysere og vurdere forudsætninger for </a:t>
            </a:r>
            <a:r>
              <a:rPr lang="da-DK" sz="2800" dirty="0" err="1">
                <a:solidFill>
                  <a:srgbClr val="FF0000"/>
                </a:solidFill>
              </a:rPr>
              <a:t>iværksætning</a:t>
            </a:r>
            <a:r>
              <a:rPr lang="da-DK" sz="2800" dirty="0">
                <a:solidFill>
                  <a:srgbClr val="FF0000"/>
                </a:solidFill>
              </a:rPr>
              <a:t> af en forretningsidé</a:t>
            </a:r>
            <a:r>
              <a:rPr lang="da-DK" sz="2800" dirty="0"/>
              <a:t> med inddragelse af et historisk og kulturelt perspektiv</a:t>
            </a:r>
          </a:p>
          <a:p>
            <a:r>
              <a:rPr lang="da-DK" sz="2800" dirty="0"/>
              <a:t>• analysere og evaluere </a:t>
            </a:r>
            <a:r>
              <a:rPr lang="da-DK" sz="2800" dirty="0">
                <a:solidFill>
                  <a:srgbClr val="FF0000"/>
                </a:solidFill>
              </a:rPr>
              <a:t>interne og eksterne aspekter</a:t>
            </a:r>
            <a:r>
              <a:rPr lang="da-DK" sz="2800" dirty="0"/>
              <a:t>, som indgår i en forretningsplan</a:t>
            </a:r>
          </a:p>
          <a:p>
            <a:r>
              <a:rPr lang="da-DK" sz="2800" dirty="0"/>
              <a:t>• </a:t>
            </a:r>
            <a:r>
              <a:rPr lang="da-DK" sz="2800" dirty="0">
                <a:solidFill>
                  <a:srgbClr val="FF0000"/>
                </a:solidFill>
              </a:rPr>
              <a:t>bidrage til udarbejdelse af en forretningsplan </a:t>
            </a:r>
            <a:r>
              <a:rPr lang="da-DK" sz="2800" dirty="0"/>
              <a:t>for en ny virksomhed</a:t>
            </a:r>
          </a:p>
          <a:p>
            <a:r>
              <a:rPr lang="da-DK" sz="2800" dirty="0"/>
              <a:t>• </a:t>
            </a:r>
            <a:r>
              <a:rPr lang="da-DK" sz="2800" dirty="0">
                <a:solidFill>
                  <a:srgbClr val="FF0000"/>
                </a:solidFill>
              </a:rPr>
              <a:t>analysere en virksomheds innovationsevne samt udarbejde og argumentere for forslag til innovationsstrategier</a:t>
            </a:r>
          </a:p>
        </p:txBody>
      </p:sp>
      <p:sp>
        <p:nvSpPr>
          <p:cNvPr id="8" name="Pladsholder til indhold 1"/>
          <p:cNvSpPr txBox="1">
            <a:spLocks/>
          </p:cNvSpPr>
          <p:nvPr/>
        </p:nvSpPr>
        <p:spPr>
          <a:xfrm>
            <a:off x="35496" y="1556792"/>
            <a:ext cx="1584176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da-DK" sz="1600" dirty="0"/>
          </a:p>
          <a:p>
            <a:pPr marL="0" indent="0">
              <a:buFont typeface="Arial" pitchFamily="34" charset="0"/>
              <a:buNone/>
            </a:pPr>
            <a:r>
              <a:rPr lang="da-DK" sz="1600" dirty="0"/>
              <a:t>Forventnings-afklaring</a:t>
            </a:r>
          </a:p>
          <a:p>
            <a:pPr marL="0" indent="0">
              <a:buNone/>
            </a:pPr>
            <a:r>
              <a:rPr lang="da-DK" sz="1600" dirty="0"/>
              <a:t>Definitioner</a:t>
            </a:r>
          </a:p>
          <a:p>
            <a:pPr marL="0" indent="0">
              <a:buFont typeface="Arial" pitchFamily="34" charset="0"/>
              <a:buNone/>
            </a:pPr>
            <a:r>
              <a:rPr lang="da-DK" sz="1600" dirty="0"/>
              <a:t>Aspekter af </a:t>
            </a:r>
            <a:r>
              <a:rPr lang="da-DK" sz="1600" dirty="0" err="1"/>
              <a:t>HEnt</a:t>
            </a:r>
            <a:endParaRPr lang="da-DK" sz="1600" dirty="0"/>
          </a:p>
          <a:p>
            <a:pPr marL="0" indent="0">
              <a:buFont typeface="Arial" pitchFamily="34" charset="0"/>
              <a:buNone/>
            </a:pPr>
            <a:r>
              <a:rPr lang="da-DK" sz="1600" dirty="0">
                <a:solidFill>
                  <a:srgbClr val="FF0000"/>
                </a:solidFill>
              </a:rPr>
              <a:t>Studieordningen</a:t>
            </a:r>
          </a:p>
          <a:p>
            <a:pPr marL="0" indent="0">
              <a:buFont typeface="Arial" pitchFamily="34" charset="0"/>
              <a:buNone/>
            </a:pPr>
            <a:r>
              <a:rPr lang="da-DK" sz="1600" dirty="0"/>
              <a:t>Eksamen  </a:t>
            </a:r>
          </a:p>
          <a:p>
            <a:pPr marL="0" indent="0">
              <a:buFont typeface="Arial" pitchFamily="34" charset="0"/>
              <a:buNone/>
            </a:pPr>
            <a:r>
              <a:rPr lang="da-DK" sz="1600" dirty="0"/>
              <a:t>Forretnings-planen</a:t>
            </a:r>
          </a:p>
          <a:p>
            <a:pPr marL="0" indent="0">
              <a:buFont typeface="Arial" pitchFamily="34" charset="0"/>
              <a:buNone/>
            </a:pPr>
            <a:r>
              <a:rPr lang="da-DK" sz="1600" dirty="0" err="1"/>
              <a:t>Innovatismer</a:t>
            </a:r>
            <a:endParaRPr lang="da-DK" sz="1600" dirty="0"/>
          </a:p>
          <a:p>
            <a:pPr marL="0" indent="0">
              <a:buFont typeface="Arial" pitchFamily="34" charset="0"/>
              <a:buNone/>
            </a:pPr>
            <a:r>
              <a:rPr lang="da-DK" sz="1600" dirty="0"/>
              <a:t>Gruppeopgave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3150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691680" y="116632"/>
            <a:ext cx="7272808" cy="633670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a-DK" sz="2400" dirty="0"/>
              <a:t>Prøvebestemmelser </a:t>
            </a:r>
          </a:p>
          <a:p>
            <a:pPr marL="0" indent="0">
              <a:buNone/>
            </a:pPr>
            <a:r>
              <a:rPr lang="da-DK" sz="2400" dirty="0"/>
              <a:t>Den studerende opgiver </a:t>
            </a:r>
            <a:r>
              <a:rPr lang="da-DK" sz="2400" dirty="0">
                <a:solidFill>
                  <a:srgbClr val="FF0000"/>
                </a:solidFill>
              </a:rPr>
              <a:t>800</a:t>
            </a:r>
            <a:r>
              <a:rPr lang="da-DK" sz="2400" dirty="0"/>
              <a:t> normalsider faglitteratur.</a:t>
            </a:r>
          </a:p>
          <a:p>
            <a:pPr marL="0" indent="0">
              <a:buNone/>
            </a:pPr>
            <a:r>
              <a:rPr lang="da-DK" sz="2400" dirty="0"/>
              <a:t>Prøveform: Fri mundtlig prøve med materiale (produkt) i et emne, </a:t>
            </a:r>
            <a:r>
              <a:rPr lang="da-DK" sz="2400" dirty="0">
                <a:solidFill>
                  <a:srgbClr val="FF0000"/>
                </a:solidFill>
              </a:rPr>
              <a:t>der aftales med underviseren</a:t>
            </a:r>
            <a:r>
              <a:rPr lang="da-DK" sz="2400" dirty="0"/>
              <a:t>. </a:t>
            </a:r>
          </a:p>
          <a:p>
            <a:pPr marL="0" indent="0">
              <a:buNone/>
            </a:pPr>
            <a:r>
              <a:rPr lang="da-DK" sz="2400" dirty="0"/>
              <a:t>Bedømmelsesform: 7-trins-skalaen. </a:t>
            </a:r>
            <a:r>
              <a:rPr lang="da-DK" sz="2400" dirty="0">
                <a:solidFill>
                  <a:srgbClr val="FF0000"/>
                </a:solidFill>
              </a:rPr>
              <a:t>Materialet vægter 30 % i bedømmelsen</a:t>
            </a:r>
            <a:r>
              <a:rPr lang="da-DK" sz="2400" dirty="0"/>
              <a:t>. </a:t>
            </a:r>
          </a:p>
          <a:p>
            <a:pPr marL="0" indent="0">
              <a:buNone/>
            </a:pPr>
            <a:r>
              <a:rPr lang="da-DK" sz="2400" dirty="0"/>
              <a:t>Eksamenssprog: Dansk. </a:t>
            </a:r>
          </a:p>
          <a:p>
            <a:pPr marL="0" indent="0">
              <a:buNone/>
            </a:pPr>
            <a:r>
              <a:rPr lang="da-DK" sz="2400" dirty="0"/>
              <a:t>Censur: Intern ved flere eksaminatorer.</a:t>
            </a:r>
          </a:p>
          <a:p>
            <a:pPr marL="0" indent="0">
              <a:buNone/>
            </a:pPr>
            <a:r>
              <a:rPr lang="da-DK" sz="2400" dirty="0"/>
              <a:t>Omfang: Mundtlig prøve: 30 min. inkl. votering. </a:t>
            </a:r>
            <a:r>
              <a:rPr lang="da-DK" sz="2400" dirty="0">
                <a:solidFill>
                  <a:srgbClr val="FF0000"/>
                </a:solidFill>
              </a:rPr>
              <a:t>Materiale: 3-5 normalsider</a:t>
            </a:r>
            <a:r>
              <a:rPr lang="da-DK" sz="2400" dirty="0"/>
              <a:t>.  </a:t>
            </a:r>
          </a:p>
          <a:p>
            <a:pPr marL="0" indent="0">
              <a:buNone/>
            </a:pPr>
            <a:r>
              <a:rPr lang="da-DK" sz="2400" dirty="0"/>
              <a:t>Hjælpemidler: Alle hjælpemidler er tilladt. </a:t>
            </a:r>
          </a:p>
          <a:p>
            <a:pPr marL="0" indent="0">
              <a:buNone/>
            </a:pPr>
            <a:r>
              <a:rPr lang="da-DK" sz="2400" dirty="0"/>
              <a:t>Gruppeprøve: Prøven kan kun aflægges som individuel prøve. Materialet kan udarbejdes i grupper med højst 3 deltagere.</a:t>
            </a:r>
          </a:p>
          <a:p>
            <a:pPr marL="0" indent="0">
              <a:buNone/>
            </a:pPr>
            <a:r>
              <a:rPr lang="da-DK" sz="2400" dirty="0"/>
              <a:t>Særlige bestemmelser: </a:t>
            </a:r>
            <a:r>
              <a:rPr lang="da-DK" sz="2400" dirty="0">
                <a:solidFill>
                  <a:srgbClr val="FF0000"/>
                </a:solidFill>
              </a:rPr>
              <a:t>Materialet kan bestå af en feasibility plan (</a:t>
            </a:r>
            <a:r>
              <a:rPr lang="da-DK" sz="2400" dirty="0" err="1">
                <a:solidFill>
                  <a:srgbClr val="FF0000"/>
                </a:solidFill>
              </a:rPr>
              <a:t>eksplorativ</a:t>
            </a:r>
            <a:r>
              <a:rPr lang="da-DK" sz="2400" dirty="0">
                <a:solidFill>
                  <a:srgbClr val="FF0000"/>
                </a:solidFill>
              </a:rPr>
              <a:t> forretningsplan), en egentlig forretningsplan eller en innovationsanalyse af en virksomhed. </a:t>
            </a:r>
          </a:p>
          <a:p>
            <a:pPr marL="0" indent="0">
              <a:buNone/>
            </a:pPr>
            <a:endParaRPr lang="da-DK" sz="24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189B2-2F8D-4CBF-BD6B-3BB56E1221DC}" type="datetime2">
              <a:rPr lang="da-DK" smtClean="0"/>
              <a:t>5. februar 2019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HEnt 1 - intro, Innovatismer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Pladsholder til indhold 1"/>
          <p:cNvSpPr txBox="1">
            <a:spLocks/>
          </p:cNvSpPr>
          <p:nvPr/>
        </p:nvSpPr>
        <p:spPr>
          <a:xfrm>
            <a:off x="35496" y="1556792"/>
            <a:ext cx="1584176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da-DK" sz="1600" dirty="0"/>
          </a:p>
          <a:p>
            <a:pPr marL="0" indent="0">
              <a:buFont typeface="Arial" pitchFamily="34" charset="0"/>
              <a:buNone/>
            </a:pPr>
            <a:r>
              <a:rPr lang="da-DK" sz="1600" dirty="0"/>
              <a:t>Forventnings-afklaring</a:t>
            </a:r>
          </a:p>
          <a:p>
            <a:pPr marL="0" indent="0">
              <a:buNone/>
            </a:pPr>
            <a:r>
              <a:rPr lang="da-DK" sz="1600" dirty="0"/>
              <a:t>Definitioner</a:t>
            </a:r>
          </a:p>
          <a:p>
            <a:pPr marL="0" indent="0">
              <a:buFont typeface="Arial" pitchFamily="34" charset="0"/>
              <a:buNone/>
            </a:pPr>
            <a:r>
              <a:rPr lang="da-DK" sz="1600" dirty="0"/>
              <a:t>Aspekter af </a:t>
            </a:r>
            <a:r>
              <a:rPr lang="da-DK" sz="1600" dirty="0" err="1"/>
              <a:t>HEnt</a:t>
            </a:r>
            <a:endParaRPr lang="da-DK" sz="1600" dirty="0"/>
          </a:p>
          <a:p>
            <a:pPr marL="0" indent="0">
              <a:buFont typeface="Arial" pitchFamily="34" charset="0"/>
              <a:buNone/>
            </a:pPr>
            <a:r>
              <a:rPr lang="da-DK" sz="1600" dirty="0"/>
              <a:t>Studieordninger</a:t>
            </a:r>
          </a:p>
          <a:p>
            <a:pPr marL="0" indent="0">
              <a:buFont typeface="Arial" pitchFamily="34" charset="0"/>
              <a:buNone/>
            </a:pPr>
            <a:r>
              <a:rPr lang="da-DK" sz="1600" dirty="0">
                <a:solidFill>
                  <a:srgbClr val="FF0000"/>
                </a:solidFill>
              </a:rPr>
              <a:t>Eksamen  </a:t>
            </a:r>
          </a:p>
          <a:p>
            <a:pPr marL="0" indent="0">
              <a:buFont typeface="Arial" pitchFamily="34" charset="0"/>
              <a:buNone/>
            </a:pPr>
            <a:r>
              <a:rPr lang="da-DK" sz="1600" dirty="0"/>
              <a:t>Forretnings-planen </a:t>
            </a:r>
          </a:p>
          <a:p>
            <a:pPr marL="0" indent="0">
              <a:buFont typeface="Arial" pitchFamily="34" charset="0"/>
              <a:buNone/>
            </a:pPr>
            <a:r>
              <a:rPr lang="da-DK" sz="1600" dirty="0" err="1"/>
              <a:t>Innovatismer</a:t>
            </a:r>
            <a:endParaRPr lang="da-DK" sz="1600" dirty="0"/>
          </a:p>
          <a:p>
            <a:pPr marL="0" indent="0">
              <a:buFont typeface="Arial" pitchFamily="34" charset="0"/>
              <a:buNone/>
            </a:pPr>
            <a:r>
              <a:rPr lang="da-DK" sz="1600" dirty="0"/>
              <a:t>Gruppeopgave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245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628428" y="1772816"/>
            <a:ext cx="7272808" cy="30963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a-DK" sz="2400" dirty="0"/>
              <a:t>Emnet for en entrepreneur vil være egen virksomhed og for en intrapreneur/projektansvarlig en reelt eksisterende virksomhed. Virksomheden bør kunne se relevansen af jeres arbejde og være indstillet på at hjælpe jer med informationer (om strategier og politikker) samt data (markedsmæssige og , om muligt budgetmæssige). </a:t>
            </a:r>
          </a:p>
          <a:p>
            <a:pPr>
              <a:buNone/>
            </a:pPr>
            <a:r>
              <a:rPr lang="da-DK" sz="2400" dirty="0"/>
              <a:t>Jeres opgaver kan hemmeligstemples.</a:t>
            </a:r>
          </a:p>
          <a:p>
            <a:pPr marL="0" indent="0">
              <a:buNone/>
            </a:pPr>
            <a:endParaRPr lang="da-DK" sz="24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A68D-7F95-4F7B-BC14-06BA78648C96}" type="datetime2">
              <a:rPr lang="da-DK" smtClean="0"/>
              <a:t>5. februar 2019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HEnt 1 - intro, Innovatismer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Pladsholder til indhold 1"/>
          <p:cNvSpPr txBox="1">
            <a:spLocks/>
          </p:cNvSpPr>
          <p:nvPr/>
        </p:nvSpPr>
        <p:spPr>
          <a:xfrm>
            <a:off x="35496" y="1556792"/>
            <a:ext cx="1584176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da-DK" sz="1600" dirty="0"/>
          </a:p>
          <a:p>
            <a:pPr marL="0" indent="0">
              <a:buFont typeface="Arial" pitchFamily="34" charset="0"/>
              <a:buNone/>
            </a:pPr>
            <a:r>
              <a:rPr lang="da-DK" sz="1600" dirty="0"/>
              <a:t>Forventnings-afklaring</a:t>
            </a:r>
          </a:p>
          <a:p>
            <a:pPr marL="0" indent="0">
              <a:buNone/>
            </a:pPr>
            <a:r>
              <a:rPr lang="da-DK" sz="1600" dirty="0"/>
              <a:t>Definitioner</a:t>
            </a:r>
          </a:p>
          <a:p>
            <a:pPr marL="0" indent="0">
              <a:buFont typeface="Arial" pitchFamily="34" charset="0"/>
              <a:buNone/>
            </a:pPr>
            <a:r>
              <a:rPr lang="da-DK" sz="1600" dirty="0"/>
              <a:t>Aspekter af </a:t>
            </a:r>
            <a:r>
              <a:rPr lang="da-DK" sz="1600" dirty="0" err="1"/>
              <a:t>HEnt</a:t>
            </a:r>
            <a:endParaRPr lang="da-DK" sz="1600" dirty="0"/>
          </a:p>
          <a:p>
            <a:pPr marL="0" indent="0">
              <a:buFont typeface="Arial" pitchFamily="34" charset="0"/>
              <a:buNone/>
            </a:pPr>
            <a:r>
              <a:rPr lang="da-DK" sz="1600" dirty="0"/>
              <a:t>Studieordninger</a:t>
            </a:r>
          </a:p>
          <a:p>
            <a:pPr marL="0" indent="0">
              <a:buFont typeface="Arial" pitchFamily="34" charset="0"/>
              <a:buNone/>
            </a:pPr>
            <a:r>
              <a:rPr lang="da-DK" sz="1600" dirty="0">
                <a:solidFill>
                  <a:srgbClr val="FF0000"/>
                </a:solidFill>
              </a:rPr>
              <a:t>Eksamen  </a:t>
            </a:r>
          </a:p>
          <a:p>
            <a:pPr marL="0" indent="0">
              <a:buFont typeface="Arial" pitchFamily="34" charset="0"/>
              <a:buNone/>
            </a:pPr>
            <a:r>
              <a:rPr lang="da-DK" sz="1600" dirty="0"/>
              <a:t>Forretnings-planen </a:t>
            </a:r>
          </a:p>
          <a:p>
            <a:pPr marL="0" indent="0">
              <a:buFont typeface="Arial" pitchFamily="34" charset="0"/>
              <a:buNone/>
            </a:pPr>
            <a:r>
              <a:rPr lang="da-DK" sz="1600" dirty="0" err="1"/>
              <a:t>Innovatismer</a:t>
            </a:r>
            <a:endParaRPr lang="da-DK" sz="1600" dirty="0"/>
          </a:p>
          <a:p>
            <a:pPr marL="0" indent="0">
              <a:buFont typeface="Arial" pitchFamily="34" charset="0"/>
              <a:buNone/>
            </a:pPr>
            <a:r>
              <a:rPr lang="da-DK" sz="1600" dirty="0"/>
              <a:t>Gruppeopgave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58649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593056" y="88940"/>
            <a:ext cx="7515448" cy="62646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da-DK" sz="2400" dirty="0"/>
              <a:t>Materialet vil være et resumé af en </a:t>
            </a:r>
            <a:r>
              <a:rPr lang="da-DK" sz="2400" dirty="0" err="1"/>
              <a:t>feasibility</a:t>
            </a:r>
            <a:r>
              <a:rPr lang="da-DK" sz="2400" dirty="0"/>
              <a:t> </a:t>
            </a:r>
            <a:r>
              <a:rPr lang="da-DK" sz="2400" dirty="0" err="1"/>
              <a:t>study</a:t>
            </a:r>
            <a:r>
              <a:rPr lang="da-DK" sz="2400" dirty="0"/>
              <a:t>/ forretningsplan/innovationsprojekt og </a:t>
            </a:r>
            <a:r>
              <a:rPr lang="da-DK" sz="2400" dirty="0">
                <a:solidFill>
                  <a:srgbClr val="FF0000"/>
                </a:solidFill>
              </a:rPr>
              <a:t>kan </a:t>
            </a:r>
            <a:r>
              <a:rPr lang="da-DK" sz="2400" dirty="0"/>
              <a:t>indeholde</a:t>
            </a:r>
          </a:p>
          <a:p>
            <a:r>
              <a:rPr lang="en-US" sz="2400" dirty="0" err="1"/>
              <a:t>Idégrundlag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Personlige</a:t>
            </a:r>
            <a:r>
              <a:rPr lang="en-US" sz="2400" dirty="0"/>
              <a:t> </a:t>
            </a:r>
            <a:r>
              <a:rPr lang="en-US" sz="2400" dirty="0" err="1"/>
              <a:t>ressourcer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Organisering</a:t>
            </a:r>
            <a:r>
              <a:rPr lang="en-US" sz="2400" dirty="0"/>
              <a:t> </a:t>
            </a:r>
            <a:r>
              <a:rPr lang="en-US" sz="2400" dirty="0" err="1"/>
              <a:t>af</a:t>
            </a:r>
            <a:r>
              <a:rPr lang="en-US" sz="2400" dirty="0"/>
              <a:t> </a:t>
            </a:r>
            <a:r>
              <a:rPr lang="en-US" sz="2400" dirty="0" err="1"/>
              <a:t>virksomheden</a:t>
            </a:r>
            <a:endParaRPr lang="en-US" sz="2400" dirty="0"/>
          </a:p>
          <a:p>
            <a:r>
              <a:rPr lang="en-US" sz="2400" dirty="0"/>
              <a:t>Interne (</a:t>
            </a:r>
            <a:r>
              <a:rPr lang="en-US" sz="2400" dirty="0" err="1"/>
              <a:t>fx</a:t>
            </a:r>
            <a:r>
              <a:rPr lang="en-US" sz="2400" dirty="0"/>
              <a:t> Canvas) </a:t>
            </a:r>
            <a:r>
              <a:rPr lang="en-US" sz="2400" dirty="0" err="1"/>
              <a:t>og</a:t>
            </a:r>
            <a:r>
              <a:rPr lang="en-US" sz="2400" dirty="0"/>
              <a:t> </a:t>
            </a:r>
            <a:r>
              <a:rPr lang="en-US" sz="2400" dirty="0" err="1"/>
              <a:t>eksterne</a:t>
            </a:r>
            <a:r>
              <a:rPr lang="en-US" sz="2400" dirty="0"/>
              <a:t> (</a:t>
            </a:r>
            <a:r>
              <a:rPr lang="en-US" sz="2400" dirty="0" err="1"/>
              <a:t>fx</a:t>
            </a:r>
            <a:r>
              <a:rPr lang="en-US" sz="2400" dirty="0"/>
              <a:t> Porters 5, PEST) </a:t>
            </a:r>
            <a:r>
              <a:rPr lang="en-US" sz="2400" dirty="0" err="1"/>
              <a:t>analyser</a:t>
            </a:r>
            <a:endParaRPr lang="en-US" sz="2400" dirty="0"/>
          </a:p>
          <a:p>
            <a:r>
              <a:rPr lang="en-US" sz="2400" dirty="0"/>
              <a:t>SWOT </a:t>
            </a:r>
            <a:r>
              <a:rPr lang="en-US" sz="2400" dirty="0" err="1"/>
              <a:t>analyse</a:t>
            </a:r>
            <a:endParaRPr lang="en-US" sz="2400" dirty="0"/>
          </a:p>
          <a:p>
            <a:r>
              <a:rPr lang="en-US" sz="2400" dirty="0" err="1"/>
              <a:t>Markedsføring</a:t>
            </a:r>
            <a:r>
              <a:rPr lang="en-US" sz="2400" dirty="0"/>
              <a:t> (</a:t>
            </a:r>
            <a:r>
              <a:rPr lang="en-US" sz="2400" dirty="0" err="1"/>
              <a:t>fx</a:t>
            </a:r>
            <a:r>
              <a:rPr lang="en-US" sz="2400" dirty="0"/>
              <a:t> </a:t>
            </a:r>
            <a:r>
              <a:rPr lang="en-US" sz="2400" dirty="0" err="1"/>
              <a:t>smp</a:t>
            </a:r>
            <a:r>
              <a:rPr lang="en-US" sz="2400" dirty="0"/>
              <a:t> </a:t>
            </a:r>
            <a:r>
              <a:rPr lang="en-US" sz="2400" dirty="0" err="1"/>
              <a:t>og</a:t>
            </a:r>
            <a:r>
              <a:rPr lang="en-US" sz="2400" dirty="0"/>
              <a:t>/</a:t>
            </a:r>
            <a:r>
              <a:rPr lang="en-US" sz="2400" dirty="0" err="1"/>
              <a:t>eller</a:t>
            </a:r>
            <a:r>
              <a:rPr lang="en-US" sz="2400" dirty="0"/>
              <a:t> 4/7 P)</a:t>
            </a:r>
          </a:p>
          <a:p>
            <a:r>
              <a:rPr lang="en-US" sz="2400" dirty="0" err="1"/>
              <a:t>Udvikling</a:t>
            </a:r>
            <a:r>
              <a:rPr lang="en-US" sz="2400" dirty="0"/>
              <a:t> </a:t>
            </a:r>
            <a:r>
              <a:rPr lang="en-US" sz="2400" dirty="0" err="1"/>
              <a:t>og</a:t>
            </a:r>
            <a:r>
              <a:rPr lang="en-US" sz="2400" dirty="0"/>
              <a:t> </a:t>
            </a:r>
            <a:r>
              <a:rPr lang="en-US" sz="2400" dirty="0" err="1"/>
              <a:t>skalérbarhed</a:t>
            </a:r>
            <a:endParaRPr lang="en-US" sz="2400" dirty="0"/>
          </a:p>
          <a:p>
            <a:r>
              <a:rPr lang="en-US" sz="2400" i="1" dirty="0" err="1"/>
              <a:t>Budgetter</a:t>
            </a:r>
            <a:endParaRPr lang="en-US" sz="2400" i="1" dirty="0"/>
          </a:p>
          <a:p>
            <a:r>
              <a:rPr lang="en-US" sz="2400" i="1" dirty="0" err="1"/>
              <a:t>Finansiering</a:t>
            </a:r>
            <a:endParaRPr lang="en-US" sz="2400" i="1" dirty="0"/>
          </a:p>
          <a:p>
            <a:pPr>
              <a:buNone/>
            </a:pPr>
            <a:r>
              <a:rPr lang="da-DK" sz="2400" dirty="0"/>
              <a:t>En </a:t>
            </a:r>
            <a:r>
              <a:rPr lang="en-US" sz="2400" dirty="0"/>
              <a:t>Feasibility study/</a:t>
            </a:r>
            <a:r>
              <a:rPr lang="da-DK" sz="2400" dirty="0"/>
              <a:t>forundersøgelse skal afklare, om en forretningsidé er ‘</a:t>
            </a:r>
            <a:r>
              <a:rPr lang="da-DK" sz="2400" dirty="0" err="1"/>
              <a:t>feasible</a:t>
            </a:r>
            <a:r>
              <a:rPr lang="da-DK" sz="2400" dirty="0"/>
              <a:t>’ (</a:t>
            </a:r>
            <a:r>
              <a:rPr lang="da-DK" sz="2400" dirty="0" err="1"/>
              <a:t>ladesiggørelig</a:t>
            </a:r>
            <a:r>
              <a:rPr lang="da-DK" sz="2400" dirty="0"/>
              <a:t>) og er skridtet  før en egentlig forretningsplan. </a:t>
            </a:r>
          </a:p>
          <a:p>
            <a:pPr>
              <a:buNone/>
            </a:pPr>
            <a:r>
              <a:rPr lang="da-DK" sz="2400" dirty="0"/>
              <a:t>En innovationsprojekt er en </a:t>
            </a:r>
            <a:r>
              <a:rPr lang="da-DK" sz="2400" dirty="0" err="1"/>
              <a:t>intrapreneuriel</a:t>
            </a:r>
            <a:r>
              <a:rPr lang="da-DK" sz="2400" dirty="0"/>
              <a:t> opgave</a:t>
            </a:r>
            <a:endParaRPr lang="en-US" sz="24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5B1F-B7B0-42E2-A0A2-1293BC5F707A}" type="datetime2">
              <a:rPr lang="da-DK" smtClean="0"/>
              <a:t>5. februar 2019</a:t>
            </a:fld>
            <a:endParaRPr lang="en-US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HEnt 1 - intro, Innovatismer</a:t>
            </a:r>
            <a:endParaRPr lang="en-US" dirty="0"/>
          </a:p>
        </p:txBody>
      </p:sp>
      <p:sp>
        <p:nvSpPr>
          <p:cNvPr id="7" name="Pladsholder til indhold 1"/>
          <p:cNvSpPr txBox="1">
            <a:spLocks/>
          </p:cNvSpPr>
          <p:nvPr/>
        </p:nvSpPr>
        <p:spPr>
          <a:xfrm>
            <a:off x="35496" y="1556792"/>
            <a:ext cx="1584176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da-DK" sz="1600" dirty="0"/>
          </a:p>
          <a:p>
            <a:pPr marL="0" indent="0">
              <a:buFont typeface="Arial" pitchFamily="34" charset="0"/>
              <a:buNone/>
            </a:pPr>
            <a:r>
              <a:rPr lang="da-DK" sz="1600" dirty="0"/>
              <a:t>Forventnings-afklaring</a:t>
            </a:r>
          </a:p>
          <a:p>
            <a:pPr marL="0" indent="0">
              <a:buNone/>
            </a:pPr>
            <a:r>
              <a:rPr lang="da-DK" sz="1600" dirty="0"/>
              <a:t>Definitioner</a:t>
            </a:r>
          </a:p>
          <a:p>
            <a:pPr marL="0" indent="0">
              <a:buFont typeface="Arial" pitchFamily="34" charset="0"/>
              <a:buNone/>
            </a:pPr>
            <a:r>
              <a:rPr lang="da-DK" sz="1600" dirty="0"/>
              <a:t>Aspekter af </a:t>
            </a:r>
            <a:r>
              <a:rPr lang="da-DK" sz="1600" dirty="0" err="1"/>
              <a:t>HEnt</a:t>
            </a:r>
            <a:endParaRPr lang="da-DK" sz="1600" dirty="0"/>
          </a:p>
          <a:p>
            <a:pPr marL="0" indent="0">
              <a:buFont typeface="Arial" pitchFamily="34" charset="0"/>
              <a:buNone/>
            </a:pPr>
            <a:r>
              <a:rPr lang="da-DK" sz="1600" dirty="0"/>
              <a:t>Studieordninger</a:t>
            </a:r>
          </a:p>
          <a:p>
            <a:pPr marL="0" indent="0">
              <a:buFont typeface="Arial" pitchFamily="34" charset="0"/>
              <a:buNone/>
            </a:pPr>
            <a:r>
              <a:rPr lang="da-DK" sz="1600" dirty="0"/>
              <a:t>Eksamen  </a:t>
            </a:r>
          </a:p>
          <a:p>
            <a:pPr marL="0" indent="0">
              <a:buFont typeface="Arial" pitchFamily="34" charset="0"/>
              <a:buNone/>
            </a:pPr>
            <a:r>
              <a:rPr lang="da-DK" sz="1600" dirty="0">
                <a:solidFill>
                  <a:srgbClr val="FF0000"/>
                </a:solidFill>
              </a:rPr>
              <a:t>Forretnings-planen</a:t>
            </a:r>
            <a:r>
              <a:rPr lang="da-DK" sz="1600" dirty="0"/>
              <a:t> </a:t>
            </a:r>
          </a:p>
          <a:p>
            <a:pPr marL="0" indent="0">
              <a:buFont typeface="Arial" pitchFamily="34" charset="0"/>
              <a:buNone/>
            </a:pPr>
            <a:r>
              <a:rPr lang="da-DK" sz="1600" dirty="0" err="1"/>
              <a:t>Innovatismer</a:t>
            </a:r>
            <a:endParaRPr lang="da-DK" sz="1600" dirty="0"/>
          </a:p>
          <a:p>
            <a:pPr marL="0" indent="0">
              <a:buFont typeface="Arial" pitchFamily="34" charset="0"/>
              <a:buNone/>
            </a:pPr>
            <a:r>
              <a:rPr lang="da-DK" sz="1600" dirty="0"/>
              <a:t>Gruppeopgave</a:t>
            </a:r>
          </a:p>
          <a:p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619672" y="332656"/>
            <a:ext cx="7488832" cy="633670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da-DK" sz="2800" dirty="0"/>
              <a:t>Kommentér </a:t>
            </a:r>
            <a:r>
              <a:rPr lang="da-DK" sz="2800" dirty="0" err="1"/>
              <a:t>Shumpeters</a:t>
            </a:r>
            <a:r>
              <a:rPr lang="da-DK" sz="2800" dirty="0"/>
              <a:t> definitioner  (30’erne)</a:t>
            </a:r>
          </a:p>
          <a:p>
            <a:pPr>
              <a:buNone/>
            </a:pPr>
            <a:r>
              <a:rPr lang="da-DK" sz="2800" dirty="0"/>
              <a:t>Invention: </a:t>
            </a:r>
          </a:p>
          <a:p>
            <a:r>
              <a:rPr lang="da-DK" sz="2800" dirty="0"/>
              <a:t>Opfindelse (teknologisk innovation)</a:t>
            </a:r>
          </a:p>
          <a:p>
            <a:pPr marL="0" indent="0">
              <a:buNone/>
            </a:pPr>
            <a:r>
              <a:rPr lang="da-DK" sz="2800" dirty="0"/>
              <a:t>Radikal innovation: </a:t>
            </a:r>
          </a:p>
          <a:p>
            <a:r>
              <a:rPr lang="da-DK" sz="2800" dirty="0"/>
              <a:t>Pludselig fornyelse (baseret på genialitet, grundforskning eller tilfældigheder)</a:t>
            </a:r>
          </a:p>
          <a:p>
            <a:pPr marL="0" indent="0">
              <a:buNone/>
            </a:pPr>
            <a:r>
              <a:rPr lang="da-DK" sz="2800" dirty="0"/>
              <a:t>Inkrementel innovation: </a:t>
            </a:r>
          </a:p>
          <a:p>
            <a:r>
              <a:rPr lang="da-DK" sz="2800" dirty="0"/>
              <a:t>kombination af eksisterende viden, skridtvis fornyelse</a:t>
            </a:r>
          </a:p>
          <a:p>
            <a:pPr marL="0" indent="0">
              <a:buNone/>
            </a:pPr>
            <a:r>
              <a:rPr lang="da-DK" sz="2800" dirty="0"/>
              <a:t>Social invention: </a:t>
            </a:r>
          </a:p>
          <a:p>
            <a:r>
              <a:rPr lang="da-DK" sz="2800" dirty="0"/>
              <a:t>Fx mikrolån</a:t>
            </a:r>
            <a:endParaRPr lang="en-US" sz="2800" dirty="0"/>
          </a:p>
          <a:p>
            <a:pPr marL="0" indent="0">
              <a:buNone/>
            </a:pPr>
            <a:r>
              <a:rPr lang="da-DK" sz="2800" dirty="0"/>
              <a:t>Innovation: </a:t>
            </a:r>
          </a:p>
          <a:p>
            <a:r>
              <a:rPr lang="da-DK" sz="2800" dirty="0"/>
              <a:t>Kommercialisering af opfindelser</a:t>
            </a:r>
          </a:p>
          <a:p>
            <a:pPr marL="0" indent="0">
              <a:buNone/>
            </a:pPr>
            <a:r>
              <a:rPr lang="da-DK" sz="2800" dirty="0"/>
              <a:t>Entrepreneurship: </a:t>
            </a:r>
          </a:p>
          <a:p>
            <a:r>
              <a:rPr lang="da-DK" sz="2800" dirty="0"/>
              <a:t>Implementering af innovation</a:t>
            </a:r>
          </a:p>
          <a:p>
            <a:pPr>
              <a:buNone/>
            </a:pPr>
            <a:r>
              <a:rPr lang="da-DK" sz="2800" dirty="0"/>
              <a:t>Diffusion: </a:t>
            </a:r>
          </a:p>
          <a:p>
            <a:pPr>
              <a:buNone/>
            </a:pPr>
            <a:r>
              <a:rPr lang="da-DK" sz="2800" dirty="0"/>
              <a:t>Spredning, salg, markedsføring og branding m.m.</a:t>
            </a:r>
            <a:endParaRPr lang="en-US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BE853-0FD2-4F4D-93EB-1A091457CC03}" type="datetime2">
              <a:rPr lang="da-DK" smtClean="0"/>
              <a:t>5. februar 2019</a:t>
            </a:fld>
            <a:endParaRPr lang="en-US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HEnt 1 - intro, Innovatismer</a:t>
            </a:r>
            <a:endParaRPr lang="en-US" dirty="0"/>
          </a:p>
        </p:txBody>
      </p:sp>
      <p:sp>
        <p:nvSpPr>
          <p:cNvPr id="7" name="Pladsholder til indhold 1"/>
          <p:cNvSpPr txBox="1">
            <a:spLocks/>
          </p:cNvSpPr>
          <p:nvPr/>
        </p:nvSpPr>
        <p:spPr>
          <a:xfrm>
            <a:off x="35496" y="1556792"/>
            <a:ext cx="1584176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da-DK" sz="1600" dirty="0"/>
          </a:p>
          <a:p>
            <a:pPr marL="0" indent="0">
              <a:buFont typeface="Arial" pitchFamily="34" charset="0"/>
              <a:buNone/>
            </a:pPr>
            <a:r>
              <a:rPr lang="da-DK" sz="1600" dirty="0"/>
              <a:t>Forventnings-afklaring</a:t>
            </a:r>
          </a:p>
          <a:p>
            <a:pPr marL="0" indent="0">
              <a:buNone/>
            </a:pPr>
            <a:r>
              <a:rPr lang="da-DK" sz="1600" dirty="0"/>
              <a:t>Definitioner</a:t>
            </a:r>
          </a:p>
          <a:p>
            <a:pPr marL="0" indent="0">
              <a:buFont typeface="Arial" pitchFamily="34" charset="0"/>
              <a:buNone/>
            </a:pPr>
            <a:r>
              <a:rPr lang="da-DK" sz="1600" dirty="0"/>
              <a:t>Aspekter af </a:t>
            </a:r>
            <a:r>
              <a:rPr lang="da-DK" sz="1600" dirty="0" err="1"/>
              <a:t>HEnt</a:t>
            </a:r>
            <a:endParaRPr lang="da-DK" sz="1600" dirty="0"/>
          </a:p>
          <a:p>
            <a:pPr marL="0" indent="0">
              <a:buFont typeface="Arial" pitchFamily="34" charset="0"/>
              <a:buNone/>
            </a:pPr>
            <a:r>
              <a:rPr lang="da-DK" sz="1600" dirty="0"/>
              <a:t>Studieordninger</a:t>
            </a:r>
          </a:p>
          <a:p>
            <a:pPr marL="0" indent="0">
              <a:buFont typeface="Arial" pitchFamily="34" charset="0"/>
              <a:buNone/>
            </a:pPr>
            <a:r>
              <a:rPr lang="da-DK" sz="1600" dirty="0"/>
              <a:t>Eksamen  </a:t>
            </a:r>
          </a:p>
          <a:p>
            <a:pPr marL="0" indent="0">
              <a:buFont typeface="Arial" pitchFamily="34" charset="0"/>
              <a:buNone/>
            </a:pPr>
            <a:r>
              <a:rPr lang="da-DK" sz="1600" dirty="0"/>
              <a:t>Forretnings-planen </a:t>
            </a:r>
          </a:p>
          <a:p>
            <a:pPr marL="0" indent="0">
              <a:buFont typeface="Arial" pitchFamily="34" charset="0"/>
              <a:buNone/>
            </a:pPr>
            <a:r>
              <a:rPr lang="da-DK" sz="1600" dirty="0" err="1">
                <a:solidFill>
                  <a:srgbClr val="FF0000"/>
                </a:solidFill>
              </a:rPr>
              <a:t>Innovatismer</a:t>
            </a:r>
            <a:endParaRPr lang="da-DK" sz="1600" dirty="0">
              <a:solidFill>
                <a:srgbClr val="FF0000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da-DK" sz="1600" dirty="0"/>
              <a:t>Gruppeopgave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7304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619672" y="2060848"/>
            <a:ext cx="6984776" cy="2592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a-DK" sz="2800" dirty="0"/>
              <a:t>Blue Ocean </a:t>
            </a:r>
            <a:r>
              <a:rPr lang="da-DK" sz="2800" dirty="0" err="1"/>
              <a:t>Strategy</a:t>
            </a:r>
            <a:r>
              <a:rPr lang="da-DK" sz="2800" dirty="0"/>
              <a:t> gennemgås yderligere i modul 6</a:t>
            </a:r>
          </a:p>
          <a:p>
            <a:pPr>
              <a:buNone/>
            </a:pPr>
            <a:endParaRPr lang="da-DK" sz="2800" dirty="0"/>
          </a:p>
          <a:p>
            <a:pPr>
              <a:buNone/>
            </a:pPr>
            <a:r>
              <a:rPr lang="da-DK" sz="2800" dirty="0" err="1"/>
              <a:t>Druckers</a:t>
            </a:r>
            <a:r>
              <a:rPr lang="da-DK" sz="2800" dirty="0"/>
              <a:t> dimensioner gennemgås yderligere i modul 8</a:t>
            </a:r>
          </a:p>
          <a:p>
            <a:pPr>
              <a:buNone/>
            </a:pPr>
            <a:endParaRPr lang="da-DK" sz="2800" dirty="0"/>
          </a:p>
          <a:p>
            <a:pPr>
              <a:buNone/>
            </a:pPr>
            <a:endParaRPr lang="da-DK" sz="28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C935E-027F-46B0-B2FC-A1F6D828FC3A}" type="datetime2">
              <a:rPr lang="da-DK" smtClean="0"/>
              <a:t>5. februar 2019</a:t>
            </a:fld>
            <a:endParaRPr lang="en-US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HEnt 1 - intro, Innovatismer</a:t>
            </a:r>
            <a:endParaRPr lang="en-US" dirty="0"/>
          </a:p>
        </p:txBody>
      </p:sp>
      <p:sp>
        <p:nvSpPr>
          <p:cNvPr id="7" name="Pladsholder til indhold 1"/>
          <p:cNvSpPr txBox="1">
            <a:spLocks/>
          </p:cNvSpPr>
          <p:nvPr/>
        </p:nvSpPr>
        <p:spPr>
          <a:xfrm>
            <a:off x="35496" y="1556792"/>
            <a:ext cx="1584176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da-DK" sz="1600" dirty="0"/>
          </a:p>
          <a:p>
            <a:pPr marL="0" indent="0">
              <a:buFont typeface="Arial" pitchFamily="34" charset="0"/>
              <a:buNone/>
            </a:pPr>
            <a:r>
              <a:rPr lang="da-DK" sz="1600" dirty="0"/>
              <a:t>Forventnings-afklaring</a:t>
            </a:r>
          </a:p>
          <a:p>
            <a:pPr marL="0" indent="0">
              <a:buNone/>
            </a:pPr>
            <a:r>
              <a:rPr lang="da-DK" sz="1600" dirty="0"/>
              <a:t>Definitioner</a:t>
            </a:r>
          </a:p>
          <a:p>
            <a:pPr marL="0" indent="0">
              <a:buFont typeface="Arial" pitchFamily="34" charset="0"/>
              <a:buNone/>
            </a:pPr>
            <a:r>
              <a:rPr lang="da-DK" sz="1600" dirty="0"/>
              <a:t>Aspekter af </a:t>
            </a:r>
            <a:r>
              <a:rPr lang="da-DK" sz="1600" dirty="0" err="1"/>
              <a:t>HEnt</a:t>
            </a:r>
            <a:endParaRPr lang="da-DK" sz="1600" dirty="0"/>
          </a:p>
          <a:p>
            <a:pPr marL="0" indent="0">
              <a:buFont typeface="Arial" pitchFamily="34" charset="0"/>
              <a:buNone/>
            </a:pPr>
            <a:r>
              <a:rPr lang="da-DK" sz="1600" dirty="0"/>
              <a:t>Studieordninger</a:t>
            </a:r>
          </a:p>
          <a:p>
            <a:pPr marL="0" indent="0">
              <a:buFont typeface="Arial" pitchFamily="34" charset="0"/>
              <a:buNone/>
            </a:pPr>
            <a:r>
              <a:rPr lang="da-DK" sz="1600" dirty="0"/>
              <a:t>Eksamen  </a:t>
            </a:r>
          </a:p>
          <a:p>
            <a:pPr marL="0" indent="0">
              <a:buFont typeface="Arial" pitchFamily="34" charset="0"/>
              <a:buNone/>
            </a:pPr>
            <a:r>
              <a:rPr lang="da-DK" sz="1600" dirty="0"/>
              <a:t>Forretnings-planen </a:t>
            </a:r>
          </a:p>
          <a:p>
            <a:pPr marL="0" indent="0">
              <a:buFont typeface="Arial" pitchFamily="34" charset="0"/>
              <a:buNone/>
            </a:pPr>
            <a:r>
              <a:rPr lang="da-DK" sz="1600" dirty="0" err="1">
                <a:solidFill>
                  <a:srgbClr val="FF0000"/>
                </a:solidFill>
              </a:rPr>
              <a:t>Innovatismer</a:t>
            </a:r>
            <a:endParaRPr lang="da-DK" sz="1600" dirty="0">
              <a:solidFill>
                <a:srgbClr val="FF0000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da-DK" sz="1600" dirty="0"/>
              <a:t>Gruppeopgave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94952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8DD82-A09C-4EFA-8DF5-B3862E8398A3}" type="datetime2">
              <a:rPr lang="da-DK" smtClean="0"/>
              <a:t>5. februar 2019</a:t>
            </a:fld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HEnt 1 - intro, Innovatismer</a:t>
            </a:r>
          </a:p>
        </p:txBody>
      </p:sp>
      <p:sp>
        <p:nvSpPr>
          <p:cNvPr id="7" name="Tekstboks 6"/>
          <p:cNvSpPr txBox="1"/>
          <p:nvPr/>
        </p:nvSpPr>
        <p:spPr>
          <a:xfrm>
            <a:off x="1691680" y="836712"/>
            <a:ext cx="680941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/>
              <a:t>Gruppeopgave</a:t>
            </a:r>
          </a:p>
          <a:p>
            <a:endParaRPr lang="da-DK" sz="2400" dirty="0"/>
          </a:p>
          <a:p>
            <a:r>
              <a:rPr lang="da-DK" sz="2400" dirty="0"/>
              <a:t>Vælg en virksomhed som I opfatter som værende succesrig og find fem stikord der bedst beskriver </a:t>
            </a:r>
            <a:r>
              <a:rPr lang="da-DK" sz="2400" i="1" dirty="0"/>
              <a:t>hvorfor</a:t>
            </a:r>
            <a:r>
              <a:rPr lang="da-DK" sz="2400" dirty="0"/>
              <a:t> den har succes.</a:t>
            </a:r>
          </a:p>
          <a:p>
            <a:endParaRPr lang="da-DK" sz="2400" dirty="0"/>
          </a:p>
          <a:p>
            <a:r>
              <a:rPr lang="da-DK" sz="2400" dirty="0"/>
              <a:t>Plenum</a:t>
            </a:r>
          </a:p>
          <a:p>
            <a:r>
              <a:rPr lang="da-DK" sz="2400" dirty="0"/>
              <a:t>Find stikord der beskriver en forretningsplan</a:t>
            </a:r>
          </a:p>
          <a:p>
            <a:endParaRPr lang="da-DK" sz="2400" dirty="0"/>
          </a:p>
          <a:p>
            <a:r>
              <a:rPr lang="da-DK" sz="2400" i="1" dirty="0"/>
              <a:t>eller</a:t>
            </a:r>
          </a:p>
          <a:p>
            <a:endParaRPr lang="da-DK" sz="2400" dirty="0"/>
          </a:p>
          <a:p>
            <a:r>
              <a:rPr lang="da-DK" sz="2400" dirty="0"/>
              <a:t>Send jeres fem stikord til </a:t>
            </a:r>
            <a:r>
              <a:rPr lang="da-DK" sz="2400" dirty="0">
                <a:hlinkClick r:id="rId3"/>
              </a:rPr>
              <a:t>pillon@hum.ku.dk</a:t>
            </a:r>
            <a:r>
              <a:rPr lang="da-DK" sz="2400" dirty="0"/>
              <a:t> </a:t>
            </a:r>
            <a:r>
              <a:rPr lang="da-DK" sz="2400" u="sng" dirty="0"/>
              <a:t>og</a:t>
            </a:r>
            <a:r>
              <a:rPr lang="da-DK" sz="2400" dirty="0"/>
              <a:t> </a:t>
            </a:r>
            <a:r>
              <a:rPr lang="da-DK" sz="2400" dirty="0">
                <a:hlinkClick r:id="rId4"/>
              </a:rPr>
              <a:t>epi@cphbusiness.dk</a:t>
            </a:r>
            <a:r>
              <a:rPr lang="da-DK" sz="2400" dirty="0"/>
              <a:t> </a:t>
            </a:r>
          </a:p>
        </p:txBody>
      </p:sp>
      <p:sp>
        <p:nvSpPr>
          <p:cNvPr id="8" name="Pladsholder til indhold 1"/>
          <p:cNvSpPr txBox="1">
            <a:spLocks/>
          </p:cNvSpPr>
          <p:nvPr/>
        </p:nvSpPr>
        <p:spPr>
          <a:xfrm>
            <a:off x="35496" y="1556792"/>
            <a:ext cx="1584176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da-DK" sz="1600" dirty="0"/>
          </a:p>
          <a:p>
            <a:pPr marL="0" indent="0">
              <a:buFont typeface="Arial" pitchFamily="34" charset="0"/>
              <a:buNone/>
            </a:pPr>
            <a:r>
              <a:rPr lang="da-DK" sz="1600" dirty="0"/>
              <a:t>Forventnings-afklaring</a:t>
            </a:r>
          </a:p>
          <a:p>
            <a:pPr marL="0" indent="0">
              <a:buNone/>
            </a:pPr>
            <a:r>
              <a:rPr lang="da-DK" sz="1600" dirty="0"/>
              <a:t>Definitioner</a:t>
            </a:r>
          </a:p>
          <a:p>
            <a:pPr marL="0" indent="0">
              <a:buFont typeface="Arial" pitchFamily="34" charset="0"/>
              <a:buNone/>
            </a:pPr>
            <a:r>
              <a:rPr lang="da-DK" sz="1600" dirty="0"/>
              <a:t>Aspekter af </a:t>
            </a:r>
            <a:r>
              <a:rPr lang="da-DK" sz="1600" dirty="0" err="1"/>
              <a:t>HEnt</a:t>
            </a:r>
            <a:endParaRPr lang="da-DK" sz="1600" dirty="0"/>
          </a:p>
          <a:p>
            <a:pPr marL="0" indent="0">
              <a:buFont typeface="Arial" pitchFamily="34" charset="0"/>
              <a:buNone/>
            </a:pPr>
            <a:r>
              <a:rPr lang="da-DK" sz="1600" dirty="0"/>
              <a:t>Studieordninger</a:t>
            </a:r>
          </a:p>
          <a:p>
            <a:pPr marL="0" indent="0">
              <a:buFont typeface="Arial" pitchFamily="34" charset="0"/>
              <a:buNone/>
            </a:pPr>
            <a:r>
              <a:rPr lang="da-DK" sz="1600" dirty="0"/>
              <a:t>Eksamen  </a:t>
            </a:r>
          </a:p>
          <a:p>
            <a:pPr marL="0" indent="0">
              <a:buFont typeface="Arial" pitchFamily="34" charset="0"/>
              <a:buNone/>
            </a:pPr>
            <a:r>
              <a:rPr lang="da-DK" sz="1600" dirty="0"/>
              <a:t>Forretnings-planen </a:t>
            </a:r>
          </a:p>
          <a:p>
            <a:pPr marL="0" indent="0">
              <a:buFont typeface="Arial" pitchFamily="34" charset="0"/>
              <a:buNone/>
            </a:pPr>
            <a:r>
              <a:rPr lang="da-DK" sz="1600" dirty="0" err="1"/>
              <a:t>Innovatismer</a:t>
            </a:r>
            <a:endParaRPr lang="da-DK" sz="1600" dirty="0"/>
          </a:p>
          <a:p>
            <a:pPr marL="0" indent="0">
              <a:buFont typeface="Arial" pitchFamily="34" charset="0"/>
              <a:buNone/>
            </a:pPr>
            <a:r>
              <a:rPr lang="da-DK" sz="1600" dirty="0">
                <a:solidFill>
                  <a:srgbClr val="FF0000"/>
                </a:solidFill>
              </a:rPr>
              <a:t>Gruppeopgave</a:t>
            </a:r>
          </a:p>
          <a:p>
            <a:endParaRPr lang="da-DK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7EDC-BFCD-46BD-BADE-216A04D21D3E}" type="datetime2">
              <a:rPr lang="da-DK" smtClean="0"/>
              <a:t>5. februar 2019</a:t>
            </a:fld>
            <a:endParaRPr lang="en-US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HEnt 1 - intro, Innovatismer</a:t>
            </a:r>
          </a:p>
        </p:txBody>
      </p:sp>
      <p:sp>
        <p:nvSpPr>
          <p:cNvPr id="8" name="Pladsholder til indhold 1"/>
          <p:cNvSpPr txBox="1">
            <a:spLocks/>
          </p:cNvSpPr>
          <p:nvPr/>
        </p:nvSpPr>
        <p:spPr>
          <a:xfrm>
            <a:off x="35496" y="1556792"/>
            <a:ext cx="1584176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da-DK" sz="1600" dirty="0">
                <a:solidFill>
                  <a:prstClr val="black"/>
                </a:solidFill>
              </a:rPr>
              <a:t>Program:</a:t>
            </a:r>
            <a:endParaRPr lang="da-DK" sz="1600" dirty="0"/>
          </a:p>
          <a:p>
            <a:pPr marL="0" indent="0">
              <a:buFont typeface="Arial" pitchFamily="34" charset="0"/>
              <a:buNone/>
            </a:pPr>
            <a:r>
              <a:rPr lang="da-DK" sz="1600" dirty="0"/>
              <a:t>Forventnings-afklaring</a:t>
            </a:r>
          </a:p>
          <a:p>
            <a:pPr marL="0" indent="0">
              <a:buNone/>
            </a:pPr>
            <a:r>
              <a:rPr lang="da-DK" sz="1600" dirty="0"/>
              <a:t>Definitioner</a:t>
            </a:r>
          </a:p>
          <a:p>
            <a:pPr marL="0" indent="0">
              <a:buFont typeface="Arial" pitchFamily="34" charset="0"/>
              <a:buNone/>
            </a:pPr>
            <a:r>
              <a:rPr lang="da-DK" sz="1600" dirty="0"/>
              <a:t>Aspekter af </a:t>
            </a:r>
            <a:r>
              <a:rPr lang="da-DK" sz="1600" dirty="0" err="1"/>
              <a:t>HEnt</a:t>
            </a:r>
            <a:endParaRPr lang="da-DK" sz="1600" dirty="0"/>
          </a:p>
          <a:p>
            <a:pPr marL="0" indent="0">
              <a:buFont typeface="Arial" pitchFamily="34" charset="0"/>
              <a:buNone/>
            </a:pPr>
            <a:r>
              <a:rPr lang="da-DK" sz="1600" dirty="0"/>
              <a:t>Studieordninger</a:t>
            </a:r>
          </a:p>
          <a:p>
            <a:pPr marL="0" indent="0">
              <a:buFont typeface="Arial" pitchFamily="34" charset="0"/>
              <a:buNone/>
            </a:pPr>
            <a:r>
              <a:rPr lang="da-DK" sz="1600" dirty="0"/>
              <a:t>Eksamen  </a:t>
            </a:r>
          </a:p>
          <a:p>
            <a:pPr marL="0" indent="0">
              <a:buFont typeface="Arial" pitchFamily="34" charset="0"/>
              <a:buNone/>
            </a:pPr>
            <a:r>
              <a:rPr lang="da-DK" sz="1600" dirty="0"/>
              <a:t>Forretnings-planen </a:t>
            </a:r>
          </a:p>
          <a:p>
            <a:pPr marL="0" indent="0">
              <a:buFont typeface="Arial" pitchFamily="34" charset="0"/>
              <a:buNone/>
            </a:pPr>
            <a:r>
              <a:rPr lang="da-DK" sz="1600" dirty="0" err="1"/>
              <a:t>Innovatismer</a:t>
            </a:r>
            <a:endParaRPr lang="da-DK" sz="1600" dirty="0"/>
          </a:p>
          <a:p>
            <a:pPr marL="0" indent="0">
              <a:buFont typeface="Arial" pitchFamily="34" charset="0"/>
              <a:buNone/>
            </a:pPr>
            <a:r>
              <a:rPr lang="da-DK" sz="1600" dirty="0"/>
              <a:t>Gruppeopgave</a:t>
            </a:r>
          </a:p>
          <a:p>
            <a:endParaRPr lang="da-DK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835696" y="1052736"/>
            <a:ext cx="6840760" cy="381642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a-DK" sz="2600" dirty="0"/>
              <a:t>Forventningsafklaring</a:t>
            </a:r>
          </a:p>
          <a:p>
            <a:endParaRPr lang="da-DK" sz="2600" dirty="0"/>
          </a:p>
          <a:p>
            <a:r>
              <a:rPr lang="da-DK" sz="2600" dirty="0"/>
              <a:t>Hvad er dit mål med at læse </a:t>
            </a:r>
            <a:r>
              <a:rPr lang="da-DK" sz="2600" dirty="0" err="1"/>
              <a:t>HEnt</a:t>
            </a:r>
            <a:r>
              <a:rPr lang="da-DK" sz="2600" dirty="0"/>
              <a:t>? </a:t>
            </a:r>
          </a:p>
          <a:p>
            <a:pPr marL="0" indent="0">
              <a:buNone/>
            </a:pPr>
            <a:endParaRPr lang="da-DK" sz="2600" dirty="0"/>
          </a:p>
          <a:p>
            <a:r>
              <a:rPr lang="da-DK" sz="2600" dirty="0"/>
              <a:t>Hvad forventer du af faget?</a:t>
            </a:r>
          </a:p>
          <a:p>
            <a:endParaRPr lang="da-DK" sz="2600" dirty="0"/>
          </a:p>
          <a:p>
            <a:r>
              <a:rPr lang="da-DK" sz="2600" dirty="0"/>
              <a:t>Har du, eller har du haft en virksomhed?</a:t>
            </a:r>
          </a:p>
          <a:p>
            <a:endParaRPr lang="da-DK" sz="2600" dirty="0"/>
          </a:p>
          <a:p>
            <a:r>
              <a:rPr lang="da-DK" sz="2600" dirty="0"/>
              <a:t>Har du arbejdet med innovation og/eller </a:t>
            </a:r>
            <a:r>
              <a:rPr lang="da-DK" sz="2600" dirty="0" err="1"/>
              <a:t>entrepreneurship</a:t>
            </a:r>
            <a:r>
              <a:rPr lang="da-DK" sz="2600" dirty="0"/>
              <a:t> tidligere?</a:t>
            </a:r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308E5-0579-4BEC-968D-1C39B8CCDF9A}" type="datetime2">
              <a:rPr lang="da-DK" smtClean="0"/>
              <a:t>5. februar 2019</a:t>
            </a:fld>
            <a:endParaRPr lang="en-US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HEnt 1 - intro, Innovatismer</a:t>
            </a:r>
            <a:endParaRPr lang="en-US" dirty="0"/>
          </a:p>
        </p:txBody>
      </p:sp>
      <p:sp>
        <p:nvSpPr>
          <p:cNvPr id="8" name="Pladsholder til indhold 1"/>
          <p:cNvSpPr txBox="1">
            <a:spLocks/>
          </p:cNvSpPr>
          <p:nvPr/>
        </p:nvSpPr>
        <p:spPr>
          <a:xfrm>
            <a:off x="35496" y="1556792"/>
            <a:ext cx="1584176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da-DK" sz="1600" dirty="0"/>
          </a:p>
          <a:p>
            <a:pPr marL="0" indent="0">
              <a:buFont typeface="Arial" pitchFamily="34" charset="0"/>
              <a:buNone/>
            </a:pPr>
            <a:r>
              <a:rPr lang="da-DK" sz="1600" dirty="0">
                <a:solidFill>
                  <a:srgbClr val="FF0000"/>
                </a:solidFill>
              </a:rPr>
              <a:t>Forventnings-afklaring</a:t>
            </a:r>
          </a:p>
          <a:p>
            <a:pPr marL="0" indent="0">
              <a:buNone/>
            </a:pPr>
            <a:r>
              <a:rPr lang="da-DK" sz="1600" dirty="0"/>
              <a:t>Definitioner</a:t>
            </a:r>
          </a:p>
          <a:p>
            <a:pPr marL="0" indent="0">
              <a:buFont typeface="Arial" pitchFamily="34" charset="0"/>
              <a:buNone/>
            </a:pPr>
            <a:r>
              <a:rPr lang="da-DK" sz="1600" dirty="0"/>
              <a:t>Aspekter af </a:t>
            </a:r>
            <a:r>
              <a:rPr lang="da-DK" sz="1600" dirty="0" err="1"/>
              <a:t>HEnt</a:t>
            </a:r>
            <a:endParaRPr lang="da-DK" sz="1600" dirty="0"/>
          </a:p>
          <a:p>
            <a:pPr marL="0" indent="0">
              <a:buFont typeface="Arial" pitchFamily="34" charset="0"/>
              <a:buNone/>
            </a:pPr>
            <a:r>
              <a:rPr lang="da-DK" sz="1600" dirty="0"/>
              <a:t>Studieordninger</a:t>
            </a:r>
          </a:p>
          <a:p>
            <a:pPr marL="0" indent="0">
              <a:buFont typeface="Arial" pitchFamily="34" charset="0"/>
              <a:buNone/>
            </a:pPr>
            <a:r>
              <a:rPr lang="da-DK" sz="1600" dirty="0"/>
              <a:t>Eksamen  </a:t>
            </a:r>
          </a:p>
          <a:p>
            <a:pPr marL="0" indent="0">
              <a:buFont typeface="Arial" pitchFamily="34" charset="0"/>
              <a:buNone/>
            </a:pPr>
            <a:r>
              <a:rPr lang="da-DK" sz="1600" dirty="0"/>
              <a:t>Forretnings-planen </a:t>
            </a:r>
          </a:p>
          <a:p>
            <a:pPr marL="0" indent="0">
              <a:buFont typeface="Arial" pitchFamily="34" charset="0"/>
              <a:buNone/>
            </a:pPr>
            <a:r>
              <a:rPr lang="da-DK" sz="1600" dirty="0" err="1"/>
              <a:t>Innovatismer</a:t>
            </a:r>
            <a:endParaRPr lang="da-DK" sz="1600" dirty="0"/>
          </a:p>
          <a:p>
            <a:pPr marL="0" indent="0">
              <a:buFont typeface="Arial" pitchFamily="34" charset="0"/>
              <a:buNone/>
            </a:pPr>
            <a:r>
              <a:rPr lang="da-DK" sz="1600" dirty="0"/>
              <a:t>Gruppeopgave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9579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B085-30F1-4001-A65E-3DCC07A8E205}" type="datetime2">
              <a:rPr lang="da-DK" smtClean="0"/>
              <a:t>5. februar 2019</a:t>
            </a:fld>
            <a:endParaRPr lang="en-US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HEnt 1 - intro, Innovatismer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525"/>
            <a:ext cx="72390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429000"/>
            <a:ext cx="723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1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96455-B9A7-4BD7-B67E-9715A39E3D7B}" type="datetime2">
              <a:rPr lang="da-DK" smtClean="0"/>
              <a:t>5. februar 2019</a:t>
            </a:fld>
            <a:endParaRPr lang="en-US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HEnt 1 - intro, Innovatismer</a:t>
            </a:r>
            <a:endParaRPr lang="en-US" dirty="0"/>
          </a:p>
        </p:txBody>
      </p:sp>
      <p:sp>
        <p:nvSpPr>
          <p:cNvPr id="2" name="Rektangel 1"/>
          <p:cNvSpPr/>
          <p:nvPr/>
        </p:nvSpPr>
        <p:spPr>
          <a:xfrm>
            <a:off x="2051720" y="1556792"/>
            <a:ext cx="69127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800" dirty="0"/>
              <a:t>Definér innovation, </a:t>
            </a:r>
            <a:r>
              <a:rPr lang="da-DK" sz="2800" dirty="0" err="1"/>
              <a:t>entrepreneurship</a:t>
            </a:r>
            <a:r>
              <a:rPr lang="da-DK" sz="2800" dirty="0"/>
              <a:t> og </a:t>
            </a:r>
            <a:r>
              <a:rPr lang="da-DK" sz="2800" dirty="0" err="1"/>
              <a:t>intrapreneurship</a:t>
            </a:r>
            <a:endParaRPr lang="da-DK" sz="2800" dirty="0"/>
          </a:p>
          <a:p>
            <a:r>
              <a:rPr lang="da-DK" sz="2800" dirty="0"/>
              <a:t>  </a:t>
            </a:r>
          </a:p>
          <a:p>
            <a:r>
              <a:rPr lang="da-DK" sz="2800" dirty="0"/>
              <a:t>Hvad betyder det at være innovativ?</a:t>
            </a:r>
          </a:p>
          <a:p>
            <a:r>
              <a:rPr lang="da-DK" sz="2800" dirty="0">
                <a:solidFill>
                  <a:srgbClr val="FF0000"/>
                </a:solidFill>
              </a:rPr>
              <a:t>Nyt, nyttigt</a:t>
            </a:r>
          </a:p>
          <a:p>
            <a:r>
              <a:rPr lang="da-DK" sz="2800" dirty="0"/>
              <a:t>  </a:t>
            </a:r>
          </a:p>
          <a:p>
            <a:r>
              <a:rPr lang="da-DK" sz="2800" dirty="0"/>
              <a:t>Hvad betyder det at være entreprenant?</a:t>
            </a:r>
          </a:p>
          <a:p>
            <a:r>
              <a:rPr lang="da-DK" sz="2800" dirty="0">
                <a:solidFill>
                  <a:srgbClr val="FF0000"/>
                </a:solidFill>
              </a:rPr>
              <a:t>og nyttiggjort</a:t>
            </a:r>
          </a:p>
        </p:txBody>
      </p:sp>
      <p:sp>
        <p:nvSpPr>
          <p:cNvPr id="9" name="Pladsholder til indhold 1"/>
          <p:cNvSpPr txBox="1">
            <a:spLocks/>
          </p:cNvSpPr>
          <p:nvPr/>
        </p:nvSpPr>
        <p:spPr>
          <a:xfrm>
            <a:off x="35496" y="1556792"/>
            <a:ext cx="1584176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da-DK" sz="1600" dirty="0"/>
          </a:p>
          <a:p>
            <a:pPr marL="0" indent="0">
              <a:buFont typeface="Arial" pitchFamily="34" charset="0"/>
              <a:buNone/>
            </a:pPr>
            <a:r>
              <a:rPr lang="da-DK" sz="1600" dirty="0"/>
              <a:t>Forventnings-afklaring</a:t>
            </a:r>
          </a:p>
          <a:p>
            <a:pPr marL="0" indent="0">
              <a:buNone/>
            </a:pPr>
            <a:r>
              <a:rPr lang="da-DK" sz="1600" dirty="0">
                <a:solidFill>
                  <a:srgbClr val="FF0000"/>
                </a:solidFill>
              </a:rPr>
              <a:t>Definitioner</a:t>
            </a:r>
          </a:p>
          <a:p>
            <a:pPr marL="0" indent="0">
              <a:buFont typeface="Arial" pitchFamily="34" charset="0"/>
              <a:buNone/>
            </a:pPr>
            <a:r>
              <a:rPr lang="da-DK" sz="1600" dirty="0"/>
              <a:t>Aspekter af </a:t>
            </a:r>
            <a:r>
              <a:rPr lang="da-DK" sz="1600" dirty="0" err="1"/>
              <a:t>HEnt</a:t>
            </a:r>
            <a:endParaRPr lang="da-DK" sz="1600" dirty="0"/>
          </a:p>
          <a:p>
            <a:pPr marL="0" indent="0">
              <a:buFont typeface="Arial" pitchFamily="34" charset="0"/>
              <a:buNone/>
            </a:pPr>
            <a:r>
              <a:rPr lang="da-DK" sz="1600" dirty="0"/>
              <a:t>Studieordninger</a:t>
            </a:r>
          </a:p>
          <a:p>
            <a:pPr marL="0" indent="0">
              <a:buFont typeface="Arial" pitchFamily="34" charset="0"/>
              <a:buNone/>
            </a:pPr>
            <a:r>
              <a:rPr lang="da-DK" sz="1600" dirty="0"/>
              <a:t>Eksamen  </a:t>
            </a:r>
          </a:p>
          <a:p>
            <a:pPr marL="0" indent="0">
              <a:buFont typeface="Arial" pitchFamily="34" charset="0"/>
              <a:buNone/>
            </a:pPr>
            <a:r>
              <a:rPr lang="da-DK" sz="1600" dirty="0"/>
              <a:t>Forretnings-planen </a:t>
            </a:r>
          </a:p>
          <a:p>
            <a:pPr marL="0" indent="0">
              <a:buFont typeface="Arial" pitchFamily="34" charset="0"/>
              <a:buNone/>
            </a:pPr>
            <a:r>
              <a:rPr lang="da-DK" sz="1600" dirty="0" err="1"/>
              <a:t>Innovatismer</a:t>
            </a:r>
            <a:endParaRPr lang="da-DK" sz="1600" dirty="0"/>
          </a:p>
          <a:p>
            <a:pPr marL="0" indent="0">
              <a:buFont typeface="Arial" pitchFamily="34" charset="0"/>
              <a:buNone/>
            </a:pPr>
            <a:r>
              <a:rPr lang="da-DK" sz="1600" dirty="0"/>
              <a:t>Gruppeopgave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6417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691680" y="404664"/>
            <a:ext cx="7056784" cy="58326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da-DK" sz="2400" dirty="0"/>
              <a:t>Entrepreneurship, Entreprenørskab eller </a:t>
            </a:r>
            <a:r>
              <a:rPr lang="da-DK" sz="2400" dirty="0" err="1"/>
              <a:t>Iværksætteri</a:t>
            </a:r>
            <a:r>
              <a:rPr lang="da-DK" sz="2400" dirty="0"/>
              <a:t>?</a:t>
            </a:r>
          </a:p>
          <a:p>
            <a:pPr>
              <a:buNone/>
            </a:pPr>
            <a:r>
              <a:rPr lang="da-DK" sz="2400" dirty="0"/>
              <a:t>Den Danske Ordbog ordnet.dk: </a:t>
            </a:r>
          </a:p>
          <a:p>
            <a:pPr>
              <a:buNone/>
            </a:pPr>
            <a:r>
              <a:rPr lang="da-DK" sz="2400" dirty="0"/>
              <a:t>Entrepreneur: person der tænker utraditionelt og nyskabende og er villig til at løbe en stor risiko for at få sine idéer udført, især ved at starte egen virksomhed</a:t>
            </a:r>
          </a:p>
          <a:p>
            <a:pPr>
              <a:buNone/>
            </a:pPr>
            <a:r>
              <a:rPr lang="da-DK" sz="2400" dirty="0"/>
              <a:t>Entreprenør: person eller virksomhed som udfører arbejder, især bygge- eller anlægsarbejder, for en bygherre til fast pris</a:t>
            </a:r>
          </a:p>
          <a:p>
            <a:pPr>
              <a:buNone/>
            </a:pPr>
            <a:r>
              <a:rPr lang="en-US" sz="2400" dirty="0"/>
              <a:t>Intrapreneur: ‘Intrapreneurship is the act of behaving like an entrepreneur, except within a larger organization’. </a:t>
            </a:r>
          </a:p>
          <a:p>
            <a:pPr>
              <a:buNone/>
            </a:pPr>
            <a:r>
              <a:rPr lang="en-US" sz="2400" dirty="0"/>
              <a:t>Man </a:t>
            </a:r>
            <a:r>
              <a:rPr lang="en-US" sz="2400" dirty="0" err="1"/>
              <a:t>kan</a:t>
            </a:r>
            <a:r>
              <a:rPr lang="en-US" sz="2400" dirty="0"/>
              <a:t> </a:t>
            </a:r>
            <a:r>
              <a:rPr lang="en-US" sz="2400" dirty="0" err="1"/>
              <a:t>også</a:t>
            </a:r>
            <a:r>
              <a:rPr lang="en-US" sz="2400" dirty="0"/>
              <a:t> </a:t>
            </a:r>
            <a:r>
              <a:rPr lang="en-US" sz="2400" dirty="0" err="1"/>
              <a:t>være</a:t>
            </a:r>
            <a:r>
              <a:rPr lang="en-US" sz="2400" dirty="0"/>
              <a:t> </a:t>
            </a:r>
            <a:r>
              <a:rPr lang="en-US" sz="2400" dirty="0" err="1"/>
              <a:t>ekstern</a:t>
            </a:r>
            <a:r>
              <a:rPr lang="en-US" sz="2400" dirty="0"/>
              <a:t> </a:t>
            </a:r>
            <a:r>
              <a:rPr lang="en-US" sz="2400" dirty="0" err="1"/>
              <a:t>innovationskonsulent</a:t>
            </a:r>
            <a:r>
              <a:rPr lang="en-US" sz="2400" dirty="0"/>
              <a:t> for (</a:t>
            </a:r>
            <a:r>
              <a:rPr lang="en-US" sz="2400" dirty="0" err="1"/>
              <a:t>små</a:t>
            </a:r>
            <a:r>
              <a:rPr lang="en-US" sz="2400" dirty="0"/>
              <a:t> </a:t>
            </a:r>
            <a:r>
              <a:rPr lang="en-US" sz="2400" dirty="0" err="1"/>
              <a:t>og</a:t>
            </a:r>
            <a:r>
              <a:rPr lang="en-US" sz="2400" dirty="0"/>
              <a:t> </a:t>
            </a:r>
            <a:r>
              <a:rPr lang="en-US" sz="2400" dirty="0" err="1"/>
              <a:t>mellemstore</a:t>
            </a:r>
            <a:r>
              <a:rPr lang="en-US" sz="2400" dirty="0"/>
              <a:t>) </a:t>
            </a:r>
            <a:r>
              <a:rPr lang="en-US" sz="2400" dirty="0" err="1"/>
              <a:t>virksomheder</a:t>
            </a:r>
            <a:r>
              <a:rPr lang="en-US" sz="2400" dirty="0"/>
              <a:t> (</a:t>
            </a:r>
            <a:r>
              <a:rPr lang="en-US" sz="2400" dirty="0" err="1"/>
              <a:t>SMV’er</a:t>
            </a:r>
            <a:r>
              <a:rPr lang="en-US" sz="2400" dirty="0"/>
              <a:t>). </a:t>
            </a:r>
            <a:endParaRPr lang="da-DK" sz="24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339C-9BB8-450E-8A6D-692A6EBD641D}" type="datetime2">
              <a:rPr lang="da-DK" smtClean="0"/>
              <a:t>5. februar 2019</a:t>
            </a:fld>
            <a:endParaRPr lang="en-US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HEnt 1 - intro, Innovatismer</a:t>
            </a:r>
          </a:p>
        </p:txBody>
      </p:sp>
      <p:sp>
        <p:nvSpPr>
          <p:cNvPr id="7" name="Pladsholder til indhold 1"/>
          <p:cNvSpPr txBox="1">
            <a:spLocks/>
          </p:cNvSpPr>
          <p:nvPr/>
        </p:nvSpPr>
        <p:spPr>
          <a:xfrm>
            <a:off x="35496" y="1556792"/>
            <a:ext cx="1584176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da-DK" sz="1600" dirty="0"/>
          </a:p>
          <a:p>
            <a:pPr marL="0" indent="0">
              <a:buFont typeface="Arial" pitchFamily="34" charset="0"/>
              <a:buNone/>
            </a:pPr>
            <a:r>
              <a:rPr lang="da-DK" sz="1600" dirty="0"/>
              <a:t>Forventnings-afklaring</a:t>
            </a:r>
          </a:p>
          <a:p>
            <a:pPr marL="0" indent="0">
              <a:buNone/>
            </a:pPr>
            <a:r>
              <a:rPr lang="da-DK" sz="1600" dirty="0">
                <a:solidFill>
                  <a:srgbClr val="FF0000"/>
                </a:solidFill>
              </a:rPr>
              <a:t>Definitioner</a:t>
            </a:r>
          </a:p>
          <a:p>
            <a:pPr marL="0" indent="0">
              <a:buFont typeface="Arial" pitchFamily="34" charset="0"/>
              <a:buNone/>
            </a:pPr>
            <a:r>
              <a:rPr lang="da-DK" sz="1600" dirty="0"/>
              <a:t>Aspekter af </a:t>
            </a:r>
            <a:r>
              <a:rPr lang="da-DK" sz="1600" dirty="0" err="1"/>
              <a:t>HEnt</a:t>
            </a:r>
            <a:endParaRPr lang="da-DK" sz="1600" dirty="0"/>
          </a:p>
          <a:p>
            <a:pPr marL="0" indent="0">
              <a:buFont typeface="Arial" pitchFamily="34" charset="0"/>
              <a:buNone/>
            </a:pPr>
            <a:r>
              <a:rPr lang="da-DK" sz="1600" dirty="0"/>
              <a:t>Studieordninger</a:t>
            </a:r>
          </a:p>
          <a:p>
            <a:pPr marL="0" indent="0">
              <a:buFont typeface="Arial" pitchFamily="34" charset="0"/>
              <a:buNone/>
            </a:pPr>
            <a:r>
              <a:rPr lang="da-DK" sz="1600" dirty="0"/>
              <a:t>Eksamen  </a:t>
            </a:r>
          </a:p>
          <a:p>
            <a:pPr marL="0" indent="0">
              <a:buFont typeface="Arial" pitchFamily="34" charset="0"/>
              <a:buNone/>
            </a:pPr>
            <a:r>
              <a:rPr lang="da-DK" sz="1600" dirty="0"/>
              <a:t>Forretnings-planen </a:t>
            </a:r>
          </a:p>
          <a:p>
            <a:pPr marL="0" indent="0">
              <a:buFont typeface="Arial" pitchFamily="34" charset="0"/>
              <a:buNone/>
            </a:pPr>
            <a:r>
              <a:rPr lang="da-DK" sz="1600" dirty="0" err="1"/>
              <a:t>Innovatismer</a:t>
            </a:r>
            <a:endParaRPr lang="da-DK" sz="1600" dirty="0"/>
          </a:p>
          <a:p>
            <a:pPr marL="0" indent="0">
              <a:buFont typeface="Arial" pitchFamily="34" charset="0"/>
              <a:buNone/>
            </a:pPr>
            <a:r>
              <a:rPr lang="da-DK" sz="1600" dirty="0"/>
              <a:t>Gruppeopgave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1226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691680" y="620688"/>
            <a:ext cx="7023724" cy="547260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a-DK" dirty="0"/>
              <a:t>Fra KU netsted</a:t>
            </a:r>
          </a:p>
          <a:p>
            <a:r>
              <a:rPr lang="da-DK" dirty="0"/>
              <a:t>Konceptudvikling og, om muligt, implementering af en forretningsidé med udgangspunkt i humanistiske kompetencer (supplerende  traditionel entrepreneurship, der oftest tager sit udgangspunkt i teknologisk viden eller forretningsmæssigt tæft)</a:t>
            </a:r>
          </a:p>
          <a:p>
            <a:r>
              <a:rPr lang="da-DK" dirty="0"/>
              <a:t>Analyse af innovationsmuligheder i eksisterende virksomheder (</a:t>
            </a:r>
            <a:r>
              <a:rPr lang="da-DK" dirty="0" err="1"/>
              <a:t>intrapreneurship</a:t>
            </a:r>
            <a:r>
              <a:rPr lang="da-DK" dirty="0"/>
              <a:t>), især med henblik på udnyttelse af egne humanistiske kompetencer </a:t>
            </a:r>
          </a:p>
          <a:p>
            <a:r>
              <a:rPr lang="da-DK" dirty="0"/>
              <a:t>Afklaring af personlige kompetencer, samt af behovet for uddelegering af delopgaver (saml et komplementært team) </a:t>
            </a:r>
          </a:p>
          <a:p>
            <a:r>
              <a:rPr lang="da-DK" dirty="0"/>
              <a:t>Udbygning af netværk (bliv medlem af Hent19 på Facebook)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3CDE-0D41-40A4-8C9D-BAAF4540EA70}" type="datetime2">
              <a:rPr lang="da-DK" smtClean="0"/>
              <a:t>5. februar 2019</a:t>
            </a:fld>
            <a:endParaRPr lang="en-US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HEnt 1 - intro, Innovatismer</a:t>
            </a:r>
          </a:p>
        </p:txBody>
      </p:sp>
      <p:sp>
        <p:nvSpPr>
          <p:cNvPr id="7" name="Pladsholder til indhold 1"/>
          <p:cNvSpPr txBox="1">
            <a:spLocks/>
          </p:cNvSpPr>
          <p:nvPr/>
        </p:nvSpPr>
        <p:spPr>
          <a:xfrm>
            <a:off x="35496" y="1556792"/>
            <a:ext cx="1584176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da-DK" sz="1600" dirty="0"/>
          </a:p>
          <a:p>
            <a:pPr marL="0" indent="0">
              <a:buFont typeface="Arial" pitchFamily="34" charset="0"/>
              <a:buNone/>
            </a:pPr>
            <a:r>
              <a:rPr lang="da-DK" sz="1600" dirty="0"/>
              <a:t>Forventnings-afklaring</a:t>
            </a:r>
          </a:p>
          <a:p>
            <a:pPr marL="0" indent="0">
              <a:buNone/>
            </a:pPr>
            <a:r>
              <a:rPr lang="da-DK" sz="1600" dirty="0"/>
              <a:t>Definitioner</a:t>
            </a:r>
          </a:p>
          <a:p>
            <a:pPr marL="0" indent="0">
              <a:buFont typeface="Arial" pitchFamily="34" charset="0"/>
              <a:buNone/>
            </a:pPr>
            <a:r>
              <a:rPr lang="da-DK" sz="1600" dirty="0">
                <a:solidFill>
                  <a:srgbClr val="FF0000"/>
                </a:solidFill>
              </a:rPr>
              <a:t>Aspekter af </a:t>
            </a:r>
            <a:r>
              <a:rPr lang="da-DK" sz="1600" dirty="0" err="1">
                <a:solidFill>
                  <a:srgbClr val="FF0000"/>
                </a:solidFill>
              </a:rPr>
              <a:t>HEnt</a:t>
            </a:r>
            <a:endParaRPr lang="da-DK" sz="1600" dirty="0">
              <a:solidFill>
                <a:srgbClr val="FF0000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da-DK" sz="1600" dirty="0"/>
              <a:t>Studieordninger</a:t>
            </a:r>
          </a:p>
          <a:p>
            <a:pPr marL="0" indent="0">
              <a:buFont typeface="Arial" pitchFamily="34" charset="0"/>
              <a:buNone/>
            </a:pPr>
            <a:r>
              <a:rPr lang="da-DK" sz="1600" dirty="0"/>
              <a:t>Eksamen  </a:t>
            </a:r>
          </a:p>
          <a:p>
            <a:pPr marL="0" indent="0">
              <a:buFont typeface="Arial" pitchFamily="34" charset="0"/>
              <a:buNone/>
            </a:pPr>
            <a:r>
              <a:rPr lang="da-DK" sz="1600" dirty="0"/>
              <a:t>Forretnings-planen </a:t>
            </a:r>
          </a:p>
          <a:p>
            <a:pPr marL="0" indent="0">
              <a:buFont typeface="Arial" pitchFamily="34" charset="0"/>
              <a:buNone/>
            </a:pPr>
            <a:r>
              <a:rPr lang="da-DK" sz="1600" dirty="0" err="1"/>
              <a:t>Innovatismer</a:t>
            </a:r>
            <a:endParaRPr lang="da-DK" sz="1600" dirty="0"/>
          </a:p>
          <a:p>
            <a:pPr marL="0" indent="0">
              <a:buFont typeface="Arial" pitchFamily="34" charset="0"/>
              <a:buNone/>
            </a:pPr>
            <a:r>
              <a:rPr lang="da-DK" sz="1600" dirty="0"/>
              <a:t>Gruppeopgave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6797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84570-4745-4083-A602-8B52F03F714B}" type="datetime2">
              <a:rPr lang="da-DK" smtClean="0"/>
              <a:t>5. februar 2019</a:t>
            </a:fld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HEnt 1 - intro, Innovatismer</a:t>
            </a:r>
          </a:p>
        </p:txBody>
      </p:sp>
      <p:pic>
        <p:nvPicPr>
          <p:cNvPr id="307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40568" y="-243408"/>
            <a:ext cx="11370365" cy="852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4469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AA34-B01F-4927-AC7E-CFBD60124E0F}" type="datetime2">
              <a:rPr lang="da-DK" smtClean="0"/>
              <a:t>5. februar 2019</a:t>
            </a:fld>
            <a:endParaRPr lang="en-US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DCAA-02E8-4305-8D56-3AE84F4CF6D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HEnt 1 - intro, Innovatismer</a:t>
            </a:r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3467" y="-27384"/>
            <a:ext cx="11406067" cy="712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0443117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3142</TotalTime>
  <Words>1106</Words>
  <Application>Microsoft Office PowerPoint</Application>
  <PresentationFormat>Skærmshow (4:3)</PresentationFormat>
  <Paragraphs>274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18</vt:i4>
      </vt:variant>
    </vt:vector>
  </HeadingPairs>
  <TitlesOfParts>
    <vt:vector size="19" baseType="lpstr">
      <vt:lpstr>Kontortema</vt:lpstr>
      <vt:lpstr>Humanistisk Entrepreneurship 1 Intro Innovatismer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nb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e</dc:creator>
  <cp:lastModifiedBy>e</cp:lastModifiedBy>
  <cp:revision>182</cp:revision>
  <dcterms:created xsi:type="dcterms:W3CDTF">2011-02-14T11:40:08Z</dcterms:created>
  <dcterms:modified xsi:type="dcterms:W3CDTF">2019-02-05T09:59:22Z</dcterms:modified>
</cp:coreProperties>
</file>